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0" r:id="rId2"/>
    <p:sldId id="272" r:id="rId3"/>
    <p:sldId id="273" r:id="rId4"/>
    <p:sldId id="259" r:id="rId5"/>
    <p:sldId id="275" r:id="rId6"/>
    <p:sldId id="261" r:id="rId7"/>
    <p:sldId id="276" r:id="rId8"/>
    <p:sldId id="277" r:id="rId9"/>
    <p:sldId id="266" r:id="rId10"/>
    <p:sldId id="280" r:id="rId11"/>
    <p:sldId id="281" r:id="rId12"/>
    <p:sldId id="269" r:id="rId13"/>
    <p:sldId id="282" r:id="rId14"/>
    <p:sldId id="283" r:id="rId15"/>
    <p:sldId id="284" r:id="rId16"/>
    <p:sldId id="285" r:id="rId17"/>
    <p:sldId id="286" r:id="rId18"/>
    <p:sldId id="287" r:id="rId19"/>
    <p:sldId id="288" r:id="rId20"/>
    <p:sldId id="289" r:id="rId21"/>
    <p:sldId id="270" r:id="rId22"/>
    <p:sldId id="258" r:id="rId23"/>
    <p:sldId id="260" r:id="rId24"/>
    <p:sldId id="265" r:id="rId25"/>
    <p:sldId id="263" r:id="rId26"/>
    <p:sldId id="264" r:id="rId27"/>
    <p:sldId id="267" r:id="rId28"/>
    <p:sldId id="268" r:id="rId29"/>
    <p:sldId id="262"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2" d="100"/>
          <a:sy n="82" d="100"/>
        </p:scale>
        <p:origin x="72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08C5C-0AE9-4C34-BB65-0D64E5B2CA8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FD23FB29-3DFF-478B-AC91-F7D77ADE4F1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A29A2D8B-4C9D-4A47-AAD7-D4A3F35FAD09}"/>
              </a:ext>
            </a:extLst>
          </p:cNvPr>
          <p:cNvSpPr>
            <a:spLocks noGrp="1"/>
          </p:cNvSpPr>
          <p:nvPr>
            <p:ph type="dt" sz="half" idx="10"/>
          </p:nvPr>
        </p:nvSpPr>
        <p:spPr/>
        <p:txBody>
          <a:bodyPr/>
          <a:lstStyle/>
          <a:p>
            <a:fld id="{6A5F1301-81BC-4CDE-A6D8-0A46E5BFBD53}" type="datetimeFigureOut">
              <a:rPr lang="en-IN" smtClean="0"/>
              <a:t>06-02-2026</a:t>
            </a:fld>
            <a:endParaRPr lang="en-IN"/>
          </a:p>
        </p:txBody>
      </p:sp>
      <p:sp>
        <p:nvSpPr>
          <p:cNvPr id="5" name="Footer Placeholder 4">
            <a:extLst>
              <a:ext uri="{FF2B5EF4-FFF2-40B4-BE49-F238E27FC236}">
                <a16:creationId xmlns:a16="http://schemas.microsoft.com/office/drawing/2014/main" id="{69CD8401-C138-4609-8E4C-D47845F73FA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829A831-120E-47AE-9554-A8222F16592F}"/>
              </a:ext>
            </a:extLst>
          </p:cNvPr>
          <p:cNvSpPr>
            <a:spLocks noGrp="1"/>
          </p:cNvSpPr>
          <p:nvPr>
            <p:ph type="sldNum" sz="quarter" idx="12"/>
          </p:nvPr>
        </p:nvSpPr>
        <p:spPr/>
        <p:txBody>
          <a:bodyPr/>
          <a:lstStyle/>
          <a:p>
            <a:fld id="{27B60E5C-87BF-47B2-8DD1-5692F3348A63}" type="slidenum">
              <a:rPr lang="en-IN" smtClean="0"/>
              <a:t>‹#›</a:t>
            </a:fld>
            <a:endParaRPr lang="en-IN"/>
          </a:p>
        </p:txBody>
      </p:sp>
    </p:spTree>
    <p:extLst>
      <p:ext uri="{BB962C8B-B14F-4D97-AF65-F5344CB8AC3E}">
        <p14:creationId xmlns:p14="http://schemas.microsoft.com/office/powerpoint/2010/main" val="34931931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F47B2-464D-44E9-8AE5-CB1185560406}"/>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ED2AB04D-6D75-4DB7-8185-93BDBEE3414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01CEA2F-C198-4929-9D87-22BA48AC7FF1}"/>
              </a:ext>
            </a:extLst>
          </p:cNvPr>
          <p:cNvSpPr>
            <a:spLocks noGrp="1"/>
          </p:cNvSpPr>
          <p:nvPr>
            <p:ph type="dt" sz="half" idx="10"/>
          </p:nvPr>
        </p:nvSpPr>
        <p:spPr/>
        <p:txBody>
          <a:bodyPr/>
          <a:lstStyle/>
          <a:p>
            <a:fld id="{6A5F1301-81BC-4CDE-A6D8-0A46E5BFBD53}" type="datetimeFigureOut">
              <a:rPr lang="en-IN" smtClean="0"/>
              <a:t>06-02-2026</a:t>
            </a:fld>
            <a:endParaRPr lang="en-IN"/>
          </a:p>
        </p:txBody>
      </p:sp>
      <p:sp>
        <p:nvSpPr>
          <p:cNvPr id="5" name="Footer Placeholder 4">
            <a:extLst>
              <a:ext uri="{FF2B5EF4-FFF2-40B4-BE49-F238E27FC236}">
                <a16:creationId xmlns:a16="http://schemas.microsoft.com/office/drawing/2014/main" id="{47F63A06-B0EB-492A-8216-BD3C81D0196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7A8B10D-BAF2-49BA-9A7A-09CA97477D1A}"/>
              </a:ext>
            </a:extLst>
          </p:cNvPr>
          <p:cNvSpPr>
            <a:spLocks noGrp="1"/>
          </p:cNvSpPr>
          <p:nvPr>
            <p:ph type="sldNum" sz="quarter" idx="12"/>
          </p:nvPr>
        </p:nvSpPr>
        <p:spPr/>
        <p:txBody>
          <a:bodyPr/>
          <a:lstStyle/>
          <a:p>
            <a:fld id="{27B60E5C-87BF-47B2-8DD1-5692F3348A63}" type="slidenum">
              <a:rPr lang="en-IN" smtClean="0"/>
              <a:t>‹#›</a:t>
            </a:fld>
            <a:endParaRPr lang="en-IN"/>
          </a:p>
        </p:txBody>
      </p:sp>
    </p:spTree>
    <p:extLst>
      <p:ext uri="{BB962C8B-B14F-4D97-AF65-F5344CB8AC3E}">
        <p14:creationId xmlns:p14="http://schemas.microsoft.com/office/powerpoint/2010/main" val="36632990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643C12-BCBB-4F78-94FE-7BBFD603ED9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B7D53942-D57B-468B-8071-03445D3A15B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FAD5525-6F37-4EF5-8692-C3AB7B0635AA}"/>
              </a:ext>
            </a:extLst>
          </p:cNvPr>
          <p:cNvSpPr>
            <a:spLocks noGrp="1"/>
          </p:cNvSpPr>
          <p:nvPr>
            <p:ph type="dt" sz="half" idx="10"/>
          </p:nvPr>
        </p:nvSpPr>
        <p:spPr/>
        <p:txBody>
          <a:bodyPr/>
          <a:lstStyle/>
          <a:p>
            <a:fld id="{6A5F1301-81BC-4CDE-A6D8-0A46E5BFBD53}" type="datetimeFigureOut">
              <a:rPr lang="en-IN" smtClean="0"/>
              <a:t>06-02-2026</a:t>
            </a:fld>
            <a:endParaRPr lang="en-IN"/>
          </a:p>
        </p:txBody>
      </p:sp>
      <p:sp>
        <p:nvSpPr>
          <p:cNvPr id="5" name="Footer Placeholder 4">
            <a:extLst>
              <a:ext uri="{FF2B5EF4-FFF2-40B4-BE49-F238E27FC236}">
                <a16:creationId xmlns:a16="http://schemas.microsoft.com/office/drawing/2014/main" id="{CFC919B3-85EE-4BDB-B641-3F5F5FC3C2A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750973F-560A-4824-9672-C20646D38ADC}"/>
              </a:ext>
            </a:extLst>
          </p:cNvPr>
          <p:cNvSpPr>
            <a:spLocks noGrp="1"/>
          </p:cNvSpPr>
          <p:nvPr>
            <p:ph type="sldNum" sz="quarter" idx="12"/>
          </p:nvPr>
        </p:nvSpPr>
        <p:spPr/>
        <p:txBody>
          <a:bodyPr/>
          <a:lstStyle/>
          <a:p>
            <a:fld id="{27B60E5C-87BF-47B2-8DD1-5692F3348A63}" type="slidenum">
              <a:rPr lang="en-IN" smtClean="0"/>
              <a:t>‹#›</a:t>
            </a:fld>
            <a:endParaRPr lang="en-IN"/>
          </a:p>
        </p:txBody>
      </p:sp>
    </p:spTree>
    <p:extLst>
      <p:ext uri="{BB962C8B-B14F-4D97-AF65-F5344CB8AC3E}">
        <p14:creationId xmlns:p14="http://schemas.microsoft.com/office/powerpoint/2010/main" val="20724987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54BBE-0D68-47A0-BA0E-A162F25C7C36}"/>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E021EAC0-ECD3-46CA-9E4B-96819FB6228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CA8C0B92-8BDE-4279-9DA8-0427B6F2002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9A523264-C94E-4AE2-B274-F00541CE2392}"/>
              </a:ext>
            </a:extLst>
          </p:cNvPr>
          <p:cNvSpPr>
            <a:spLocks noGrp="1"/>
          </p:cNvSpPr>
          <p:nvPr>
            <p:ph type="dt" sz="half" idx="10"/>
          </p:nvPr>
        </p:nvSpPr>
        <p:spPr/>
        <p:txBody>
          <a:bodyPr/>
          <a:lstStyle/>
          <a:p>
            <a:fld id="{6A5F1301-81BC-4CDE-A6D8-0A46E5BFBD53}" type="datetimeFigureOut">
              <a:rPr lang="en-IN" smtClean="0"/>
              <a:t>06-02-2026</a:t>
            </a:fld>
            <a:endParaRPr lang="en-IN"/>
          </a:p>
        </p:txBody>
      </p:sp>
      <p:sp>
        <p:nvSpPr>
          <p:cNvPr id="6" name="Footer Placeholder 5">
            <a:extLst>
              <a:ext uri="{FF2B5EF4-FFF2-40B4-BE49-F238E27FC236}">
                <a16:creationId xmlns:a16="http://schemas.microsoft.com/office/drawing/2014/main" id="{CE08BCFE-970E-4F6F-9735-1A716B26E347}"/>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755F5132-5FC1-4BF8-A34A-5B8E223773D8}"/>
              </a:ext>
            </a:extLst>
          </p:cNvPr>
          <p:cNvSpPr>
            <a:spLocks noGrp="1"/>
          </p:cNvSpPr>
          <p:nvPr>
            <p:ph type="sldNum" sz="quarter" idx="12"/>
          </p:nvPr>
        </p:nvSpPr>
        <p:spPr/>
        <p:txBody>
          <a:bodyPr/>
          <a:lstStyle/>
          <a:p>
            <a:fld id="{27B60E5C-87BF-47B2-8DD1-5692F3348A63}" type="slidenum">
              <a:rPr lang="en-IN" smtClean="0"/>
              <a:t>‹#›</a:t>
            </a:fld>
            <a:endParaRPr lang="en-IN"/>
          </a:p>
        </p:txBody>
      </p:sp>
    </p:spTree>
    <p:extLst>
      <p:ext uri="{BB962C8B-B14F-4D97-AF65-F5344CB8AC3E}">
        <p14:creationId xmlns:p14="http://schemas.microsoft.com/office/powerpoint/2010/main" val="37610965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0E6B0C-7D2B-4FF3-947C-5549B8E16A1A}"/>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9D430F57-1A33-4A2B-9AEB-081962345A4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1D9EA9D-B264-4AA6-AD05-FA90CBEBE33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DD8DE446-E818-4F70-85F7-9D9329E458F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6FA3D06-4AD1-4B6B-9BF0-89C40ADF2CA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A592B0DD-4702-4640-814C-F2A7BC58C5D2}"/>
              </a:ext>
            </a:extLst>
          </p:cNvPr>
          <p:cNvSpPr>
            <a:spLocks noGrp="1"/>
          </p:cNvSpPr>
          <p:nvPr>
            <p:ph type="dt" sz="half" idx="10"/>
          </p:nvPr>
        </p:nvSpPr>
        <p:spPr/>
        <p:txBody>
          <a:bodyPr/>
          <a:lstStyle/>
          <a:p>
            <a:fld id="{6A5F1301-81BC-4CDE-A6D8-0A46E5BFBD53}" type="datetimeFigureOut">
              <a:rPr lang="en-IN" smtClean="0"/>
              <a:t>06-02-2026</a:t>
            </a:fld>
            <a:endParaRPr lang="en-IN"/>
          </a:p>
        </p:txBody>
      </p:sp>
      <p:sp>
        <p:nvSpPr>
          <p:cNvPr id="8" name="Footer Placeholder 7">
            <a:extLst>
              <a:ext uri="{FF2B5EF4-FFF2-40B4-BE49-F238E27FC236}">
                <a16:creationId xmlns:a16="http://schemas.microsoft.com/office/drawing/2014/main" id="{629F960E-92D3-4548-807C-EB74C81C9882}"/>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A8D02BB3-0D80-4BA3-9090-99AFD01973D7}"/>
              </a:ext>
            </a:extLst>
          </p:cNvPr>
          <p:cNvSpPr>
            <a:spLocks noGrp="1"/>
          </p:cNvSpPr>
          <p:nvPr>
            <p:ph type="sldNum" sz="quarter" idx="12"/>
          </p:nvPr>
        </p:nvSpPr>
        <p:spPr/>
        <p:txBody>
          <a:bodyPr/>
          <a:lstStyle/>
          <a:p>
            <a:fld id="{27B60E5C-87BF-47B2-8DD1-5692F3348A63}" type="slidenum">
              <a:rPr lang="en-IN" smtClean="0"/>
              <a:t>‹#›</a:t>
            </a:fld>
            <a:endParaRPr lang="en-IN"/>
          </a:p>
        </p:txBody>
      </p:sp>
    </p:spTree>
    <p:extLst>
      <p:ext uri="{BB962C8B-B14F-4D97-AF65-F5344CB8AC3E}">
        <p14:creationId xmlns:p14="http://schemas.microsoft.com/office/powerpoint/2010/main" val="21096590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E9553-33D0-45CB-8371-EABB2B20A67E}"/>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9E32042D-7405-4B08-8ABF-CEB284863CD1}"/>
              </a:ext>
            </a:extLst>
          </p:cNvPr>
          <p:cNvSpPr>
            <a:spLocks noGrp="1"/>
          </p:cNvSpPr>
          <p:nvPr>
            <p:ph type="dt" sz="half" idx="10"/>
          </p:nvPr>
        </p:nvSpPr>
        <p:spPr/>
        <p:txBody>
          <a:bodyPr/>
          <a:lstStyle/>
          <a:p>
            <a:fld id="{6A5F1301-81BC-4CDE-A6D8-0A46E5BFBD53}" type="datetimeFigureOut">
              <a:rPr lang="en-IN" smtClean="0"/>
              <a:t>06-02-2026</a:t>
            </a:fld>
            <a:endParaRPr lang="en-IN"/>
          </a:p>
        </p:txBody>
      </p:sp>
      <p:sp>
        <p:nvSpPr>
          <p:cNvPr id="4" name="Footer Placeholder 3">
            <a:extLst>
              <a:ext uri="{FF2B5EF4-FFF2-40B4-BE49-F238E27FC236}">
                <a16:creationId xmlns:a16="http://schemas.microsoft.com/office/drawing/2014/main" id="{6DE1FE60-57E2-4FAE-A73A-83880DFFDDCE}"/>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E4791C6E-A45B-479E-92B7-BDBAC222A2D0}"/>
              </a:ext>
            </a:extLst>
          </p:cNvPr>
          <p:cNvSpPr>
            <a:spLocks noGrp="1"/>
          </p:cNvSpPr>
          <p:nvPr>
            <p:ph type="sldNum" sz="quarter" idx="12"/>
          </p:nvPr>
        </p:nvSpPr>
        <p:spPr/>
        <p:txBody>
          <a:bodyPr/>
          <a:lstStyle/>
          <a:p>
            <a:fld id="{27B60E5C-87BF-47B2-8DD1-5692F3348A63}" type="slidenum">
              <a:rPr lang="en-IN" smtClean="0"/>
              <a:t>‹#›</a:t>
            </a:fld>
            <a:endParaRPr lang="en-IN"/>
          </a:p>
        </p:txBody>
      </p:sp>
    </p:spTree>
    <p:extLst>
      <p:ext uri="{BB962C8B-B14F-4D97-AF65-F5344CB8AC3E}">
        <p14:creationId xmlns:p14="http://schemas.microsoft.com/office/powerpoint/2010/main" val="23527218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B666DC3-EEF0-4D54-8863-62FE0B512F1B}"/>
              </a:ext>
            </a:extLst>
          </p:cNvPr>
          <p:cNvSpPr>
            <a:spLocks noGrp="1"/>
          </p:cNvSpPr>
          <p:nvPr>
            <p:ph type="dt" sz="half" idx="10"/>
          </p:nvPr>
        </p:nvSpPr>
        <p:spPr/>
        <p:txBody>
          <a:bodyPr/>
          <a:lstStyle/>
          <a:p>
            <a:fld id="{6A5F1301-81BC-4CDE-A6D8-0A46E5BFBD53}" type="datetimeFigureOut">
              <a:rPr lang="en-IN" smtClean="0"/>
              <a:t>06-02-2026</a:t>
            </a:fld>
            <a:endParaRPr lang="en-IN"/>
          </a:p>
        </p:txBody>
      </p:sp>
      <p:sp>
        <p:nvSpPr>
          <p:cNvPr id="3" name="Footer Placeholder 2">
            <a:extLst>
              <a:ext uri="{FF2B5EF4-FFF2-40B4-BE49-F238E27FC236}">
                <a16:creationId xmlns:a16="http://schemas.microsoft.com/office/drawing/2014/main" id="{09E16C64-DE16-48FA-8F32-075B0458EC3F}"/>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2D0A3D40-A526-4324-9CB8-5CDB119987B1}"/>
              </a:ext>
            </a:extLst>
          </p:cNvPr>
          <p:cNvSpPr>
            <a:spLocks noGrp="1"/>
          </p:cNvSpPr>
          <p:nvPr>
            <p:ph type="sldNum" sz="quarter" idx="12"/>
          </p:nvPr>
        </p:nvSpPr>
        <p:spPr/>
        <p:txBody>
          <a:bodyPr/>
          <a:lstStyle/>
          <a:p>
            <a:fld id="{27B60E5C-87BF-47B2-8DD1-5692F3348A63}" type="slidenum">
              <a:rPr lang="en-IN" smtClean="0"/>
              <a:t>‹#›</a:t>
            </a:fld>
            <a:endParaRPr lang="en-IN"/>
          </a:p>
        </p:txBody>
      </p:sp>
    </p:spTree>
    <p:extLst>
      <p:ext uri="{BB962C8B-B14F-4D97-AF65-F5344CB8AC3E}">
        <p14:creationId xmlns:p14="http://schemas.microsoft.com/office/powerpoint/2010/main" val="22887750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549DA-1C1B-4EA0-9F63-6C6B9D82F8D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5AD5A2B8-2D19-423B-ACCD-D8CA74DAAC1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36A4D504-7148-4B5E-9848-DEB337641A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38A916E-205F-44FA-9204-3F987195F35B}"/>
              </a:ext>
            </a:extLst>
          </p:cNvPr>
          <p:cNvSpPr>
            <a:spLocks noGrp="1"/>
          </p:cNvSpPr>
          <p:nvPr>
            <p:ph type="dt" sz="half" idx="10"/>
          </p:nvPr>
        </p:nvSpPr>
        <p:spPr/>
        <p:txBody>
          <a:bodyPr/>
          <a:lstStyle/>
          <a:p>
            <a:fld id="{6A5F1301-81BC-4CDE-A6D8-0A46E5BFBD53}" type="datetimeFigureOut">
              <a:rPr lang="en-IN" smtClean="0"/>
              <a:t>06-02-2026</a:t>
            </a:fld>
            <a:endParaRPr lang="en-IN"/>
          </a:p>
        </p:txBody>
      </p:sp>
      <p:sp>
        <p:nvSpPr>
          <p:cNvPr id="6" name="Footer Placeholder 5">
            <a:extLst>
              <a:ext uri="{FF2B5EF4-FFF2-40B4-BE49-F238E27FC236}">
                <a16:creationId xmlns:a16="http://schemas.microsoft.com/office/drawing/2014/main" id="{4D753434-A11A-4A6D-B539-8AC6C5DF66D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7DB0768A-1E27-4E50-9F34-43ECA4C23EA2}"/>
              </a:ext>
            </a:extLst>
          </p:cNvPr>
          <p:cNvSpPr>
            <a:spLocks noGrp="1"/>
          </p:cNvSpPr>
          <p:nvPr>
            <p:ph type="sldNum" sz="quarter" idx="12"/>
          </p:nvPr>
        </p:nvSpPr>
        <p:spPr/>
        <p:txBody>
          <a:bodyPr/>
          <a:lstStyle/>
          <a:p>
            <a:fld id="{27B60E5C-87BF-47B2-8DD1-5692F3348A63}" type="slidenum">
              <a:rPr lang="en-IN" smtClean="0"/>
              <a:t>‹#›</a:t>
            </a:fld>
            <a:endParaRPr lang="en-IN"/>
          </a:p>
        </p:txBody>
      </p:sp>
    </p:spTree>
    <p:extLst>
      <p:ext uri="{BB962C8B-B14F-4D97-AF65-F5344CB8AC3E}">
        <p14:creationId xmlns:p14="http://schemas.microsoft.com/office/powerpoint/2010/main" val="16646137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6D422-E729-4586-B3ED-27B64600A60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55EDAC87-C512-4BA4-ACCF-CE1C1FD7327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66612DCE-8006-4A7F-BCCD-A97C7583B3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3B00394-2B7A-4A9A-8F43-DF261AA3B860}"/>
              </a:ext>
            </a:extLst>
          </p:cNvPr>
          <p:cNvSpPr>
            <a:spLocks noGrp="1"/>
          </p:cNvSpPr>
          <p:nvPr>
            <p:ph type="dt" sz="half" idx="10"/>
          </p:nvPr>
        </p:nvSpPr>
        <p:spPr/>
        <p:txBody>
          <a:bodyPr/>
          <a:lstStyle/>
          <a:p>
            <a:fld id="{6A5F1301-81BC-4CDE-A6D8-0A46E5BFBD53}" type="datetimeFigureOut">
              <a:rPr lang="en-IN" smtClean="0"/>
              <a:t>06-02-2026</a:t>
            </a:fld>
            <a:endParaRPr lang="en-IN"/>
          </a:p>
        </p:txBody>
      </p:sp>
      <p:sp>
        <p:nvSpPr>
          <p:cNvPr id="6" name="Footer Placeholder 5">
            <a:extLst>
              <a:ext uri="{FF2B5EF4-FFF2-40B4-BE49-F238E27FC236}">
                <a16:creationId xmlns:a16="http://schemas.microsoft.com/office/drawing/2014/main" id="{FE9E5239-2715-4646-BDEE-E0234992E07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D7FFC162-B07A-43DA-B80E-6B8CA1B32DBD}"/>
              </a:ext>
            </a:extLst>
          </p:cNvPr>
          <p:cNvSpPr>
            <a:spLocks noGrp="1"/>
          </p:cNvSpPr>
          <p:nvPr>
            <p:ph type="sldNum" sz="quarter" idx="12"/>
          </p:nvPr>
        </p:nvSpPr>
        <p:spPr/>
        <p:txBody>
          <a:bodyPr/>
          <a:lstStyle/>
          <a:p>
            <a:fld id="{27B60E5C-87BF-47B2-8DD1-5692F3348A63}" type="slidenum">
              <a:rPr lang="en-IN" smtClean="0"/>
              <a:t>‹#›</a:t>
            </a:fld>
            <a:endParaRPr lang="en-IN"/>
          </a:p>
        </p:txBody>
      </p:sp>
    </p:spTree>
    <p:extLst>
      <p:ext uri="{BB962C8B-B14F-4D97-AF65-F5344CB8AC3E}">
        <p14:creationId xmlns:p14="http://schemas.microsoft.com/office/powerpoint/2010/main" val="10792952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D7D39-795D-4319-BAF3-6F9C98F1CB9F}"/>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265606BA-D351-4D5F-8239-34E7254E805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D9D073C-4297-4551-AF43-D3D1A0136951}"/>
              </a:ext>
            </a:extLst>
          </p:cNvPr>
          <p:cNvSpPr>
            <a:spLocks noGrp="1"/>
          </p:cNvSpPr>
          <p:nvPr>
            <p:ph type="dt" sz="half" idx="10"/>
          </p:nvPr>
        </p:nvSpPr>
        <p:spPr/>
        <p:txBody>
          <a:bodyPr/>
          <a:lstStyle/>
          <a:p>
            <a:fld id="{6A5F1301-81BC-4CDE-A6D8-0A46E5BFBD53}" type="datetimeFigureOut">
              <a:rPr lang="en-IN" smtClean="0"/>
              <a:t>06-02-2026</a:t>
            </a:fld>
            <a:endParaRPr lang="en-IN"/>
          </a:p>
        </p:txBody>
      </p:sp>
      <p:sp>
        <p:nvSpPr>
          <p:cNvPr id="5" name="Footer Placeholder 4">
            <a:extLst>
              <a:ext uri="{FF2B5EF4-FFF2-40B4-BE49-F238E27FC236}">
                <a16:creationId xmlns:a16="http://schemas.microsoft.com/office/drawing/2014/main" id="{9E00F979-1A16-49F9-AFB5-68D70F9E865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532074E-1B46-4EC8-8DF0-956B6E37D2C1}"/>
              </a:ext>
            </a:extLst>
          </p:cNvPr>
          <p:cNvSpPr>
            <a:spLocks noGrp="1"/>
          </p:cNvSpPr>
          <p:nvPr>
            <p:ph type="sldNum" sz="quarter" idx="12"/>
          </p:nvPr>
        </p:nvSpPr>
        <p:spPr/>
        <p:txBody>
          <a:bodyPr/>
          <a:lstStyle/>
          <a:p>
            <a:fld id="{27B60E5C-87BF-47B2-8DD1-5692F3348A63}" type="slidenum">
              <a:rPr lang="en-IN" smtClean="0"/>
              <a:t>‹#›</a:t>
            </a:fld>
            <a:endParaRPr lang="en-IN"/>
          </a:p>
        </p:txBody>
      </p:sp>
    </p:spTree>
    <p:extLst>
      <p:ext uri="{BB962C8B-B14F-4D97-AF65-F5344CB8AC3E}">
        <p14:creationId xmlns:p14="http://schemas.microsoft.com/office/powerpoint/2010/main" val="11847559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7402D88-2E81-4EED-8B0B-1695AF4C1E3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C3717F8E-4D52-4E92-B290-A89E3D67F09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9AECFB4-E925-4976-85FC-3340BDD6DBEB}"/>
              </a:ext>
            </a:extLst>
          </p:cNvPr>
          <p:cNvSpPr>
            <a:spLocks noGrp="1"/>
          </p:cNvSpPr>
          <p:nvPr>
            <p:ph type="dt" sz="half" idx="10"/>
          </p:nvPr>
        </p:nvSpPr>
        <p:spPr/>
        <p:txBody>
          <a:bodyPr/>
          <a:lstStyle/>
          <a:p>
            <a:fld id="{6A5F1301-81BC-4CDE-A6D8-0A46E5BFBD53}" type="datetimeFigureOut">
              <a:rPr lang="en-IN" smtClean="0"/>
              <a:t>06-02-2026</a:t>
            </a:fld>
            <a:endParaRPr lang="en-IN"/>
          </a:p>
        </p:txBody>
      </p:sp>
      <p:sp>
        <p:nvSpPr>
          <p:cNvPr id="5" name="Footer Placeholder 4">
            <a:extLst>
              <a:ext uri="{FF2B5EF4-FFF2-40B4-BE49-F238E27FC236}">
                <a16:creationId xmlns:a16="http://schemas.microsoft.com/office/drawing/2014/main" id="{A3F12D2C-9B83-4C6C-9D0B-131C9A21EE8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758A340-7420-4BB7-B4BA-EA501C2D4096}"/>
              </a:ext>
            </a:extLst>
          </p:cNvPr>
          <p:cNvSpPr>
            <a:spLocks noGrp="1"/>
          </p:cNvSpPr>
          <p:nvPr>
            <p:ph type="sldNum" sz="quarter" idx="12"/>
          </p:nvPr>
        </p:nvSpPr>
        <p:spPr/>
        <p:txBody>
          <a:bodyPr/>
          <a:lstStyle/>
          <a:p>
            <a:fld id="{27B60E5C-87BF-47B2-8DD1-5692F3348A63}" type="slidenum">
              <a:rPr lang="en-IN" smtClean="0"/>
              <a:t>‹#›</a:t>
            </a:fld>
            <a:endParaRPr lang="en-IN"/>
          </a:p>
        </p:txBody>
      </p:sp>
    </p:spTree>
    <p:extLst>
      <p:ext uri="{BB962C8B-B14F-4D97-AF65-F5344CB8AC3E}">
        <p14:creationId xmlns:p14="http://schemas.microsoft.com/office/powerpoint/2010/main" val="33219084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0"/>
            <a:lum/>
          </a:blip>
          <a:srcRect/>
          <a:stretch>
            <a:fillRect t="-2000" b="-2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4E55CD7-C19D-4348-B1EF-F666F1536D0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8EE9D761-312F-4D1A-A5BD-1E984D981C5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81C67E3-4E96-467C-B303-7D52FA30F75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5F1301-81BC-4CDE-A6D8-0A46E5BFBD53}" type="datetimeFigureOut">
              <a:rPr lang="en-IN" smtClean="0"/>
              <a:t>06-02-2026</a:t>
            </a:fld>
            <a:endParaRPr lang="en-IN"/>
          </a:p>
        </p:txBody>
      </p:sp>
      <p:sp>
        <p:nvSpPr>
          <p:cNvPr id="5" name="Footer Placeholder 4">
            <a:extLst>
              <a:ext uri="{FF2B5EF4-FFF2-40B4-BE49-F238E27FC236}">
                <a16:creationId xmlns:a16="http://schemas.microsoft.com/office/drawing/2014/main" id="{47B92EBA-DB28-4EB1-9FC2-0A9DD1A39AD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45ED617F-9A52-45FD-9E65-AF691E1569F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B60E5C-87BF-47B2-8DD1-5692F3348A63}" type="slidenum">
              <a:rPr lang="en-IN" smtClean="0"/>
              <a:t>‹#›</a:t>
            </a:fld>
            <a:endParaRPr lang="en-IN"/>
          </a:p>
        </p:txBody>
      </p:sp>
    </p:spTree>
    <p:extLst>
      <p:ext uri="{BB962C8B-B14F-4D97-AF65-F5344CB8AC3E}">
        <p14:creationId xmlns:p14="http://schemas.microsoft.com/office/powerpoint/2010/main" val="20643993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48BF7-A12A-1516-20F3-EF8BCC755B41}"/>
              </a:ext>
            </a:extLst>
          </p:cNvPr>
          <p:cNvSpPr>
            <a:spLocks noGrp="1"/>
          </p:cNvSpPr>
          <p:nvPr>
            <p:ph type="ctrTitle"/>
          </p:nvPr>
        </p:nvSpPr>
        <p:spPr/>
        <p:txBody>
          <a:bodyPr/>
          <a:lstStyle/>
          <a:p>
            <a:r>
              <a:rPr lang="en-IN" b="1" dirty="0">
                <a:latin typeface="Times New Roman" panose="02020603050405020304" pitchFamily="18" charset="0"/>
                <a:cs typeface="Times New Roman" panose="02020603050405020304" pitchFamily="18" charset="0"/>
              </a:rPr>
              <a:t>Constitution of India</a:t>
            </a:r>
            <a:endParaRPr lang="en-US" b="1"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9FB2BD11-97D3-B62F-612B-E25710A1B974}"/>
              </a:ext>
            </a:extLst>
          </p:cNvPr>
          <p:cNvSpPr>
            <a:spLocks noGrp="1"/>
          </p:cNvSpPr>
          <p:nvPr>
            <p:ph type="subTitle" idx="1"/>
          </p:nvPr>
        </p:nvSpPr>
        <p:spPr/>
        <p:txBody>
          <a:bodyPr/>
          <a:lstStyle/>
          <a:p>
            <a:r>
              <a:rPr lang="en-IN" dirty="0">
                <a:solidFill>
                  <a:schemeClr val="accent5">
                    <a:lumMod val="75000"/>
                  </a:schemeClr>
                </a:solidFill>
                <a:latin typeface="Times New Roman" panose="02020603050405020304" pitchFamily="18" charset="0"/>
                <a:cs typeface="Times New Roman" panose="02020603050405020304" pitchFamily="18" charset="0"/>
              </a:rPr>
              <a:t>Ms. Khushbu Prasad</a:t>
            </a:r>
            <a:br>
              <a:rPr lang="en-IN" dirty="0">
                <a:solidFill>
                  <a:schemeClr val="accent5">
                    <a:lumMod val="75000"/>
                  </a:schemeClr>
                </a:solidFill>
                <a:latin typeface="Times New Roman" panose="02020603050405020304" pitchFamily="18" charset="0"/>
                <a:cs typeface="Times New Roman" panose="02020603050405020304" pitchFamily="18" charset="0"/>
              </a:rPr>
            </a:br>
            <a:r>
              <a:rPr lang="en-IN" dirty="0">
                <a:solidFill>
                  <a:schemeClr val="accent5">
                    <a:lumMod val="75000"/>
                  </a:schemeClr>
                </a:solidFill>
                <a:latin typeface="Times New Roman" panose="02020603050405020304" pitchFamily="18" charset="0"/>
                <a:cs typeface="Times New Roman" panose="02020603050405020304" pitchFamily="18" charset="0"/>
              </a:rPr>
              <a:t>Assistant Professor, Amity Law School, Amity University Patna</a:t>
            </a:r>
            <a:endParaRPr lang="en-US" dirty="0">
              <a:solidFill>
                <a:schemeClr val="accent5">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436214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
            <a:extLst>
              <a:ext uri="{FF2B5EF4-FFF2-40B4-BE49-F238E27FC236}">
                <a16:creationId xmlns:a16="http://schemas.microsoft.com/office/drawing/2014/main" id="{3137E00E-90CB-9AF1-3B80-687845FC3B0A}"/>
              </a:ext>
            </a:extLst>
          </p:cNvPr>
          <p:cNvSpPr>
            <a:spLocks noGrp="1" noChangeArrowheads="1"/>
          </p:cNvSpPr>
          <p:nvPr>
            <p:ph type="body" idx="1"/>
          </p:nvPr>
        </p:nvSpPr>
        <p:spPr>
          <a:xfrm>
            <a:off x="1981200" y="1447801"/>
            <a:ext cx="8229600" cy="4683125"/>
          </a:xfrm>
        </p:spPr>
        <p:txBody>
          <a:bodyPr/>
          <a:lstStyle/>
          <a:p>
            <a:pPr eaLnBrk="1" hangingPunct="1"/>
            <a:r>
              <a:rPr lang="en-US" altLang="en-US"/>
              <a:t>The Constitution of India was framed by Drafting Committee under the chairmanship of Dr. B. R. Ambedkar.</a:t>
            </a:r>
          </a:p>
          <a:p>
            <a:pPr eaLnBrk="1" hangingPunct="1"/>
            <a:endParaRPr lang="en-US" altLang="en-US"/>
          </a:p>
          <a:p>
            <a:pPr eaLnBrk="1" hangingPunct="1"/>
            <a:r>
              <a:rPr lang="en-US" altLang="en-US"/>
              <a:t>The Constitution was adopted by the Constituent Assembly an Nov. 26, 1949</a:t>
            </a:r>
          </a:p>
          <a:p>
            <a:pPr eaLnBrk="1" hangingPunct="1"/>
            <a:endParaRPr lang="en-US" altLang="en-US"/>
          </a:p>
          <a:p>
            <a:pPr eaLnBrk="1" hangingPunct="1"/>
            <a:r>
              <a:rPr lang="en-US" altLang="en-US"/>
              <a:t>The Constitution came into force from Jan. 26, 1950</a:t>
            </a: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a:extLst>
              <a:ext uri="{FF2B5EF4-FFF2-40B4-BE49-F238E27FC236}">
                <a16:creationId xmlns:a16="http://schemas.microsoft.com/office/drawing/2014/main" id="{FC465543-5933-A777-5A6E-C32EBFEDB173}"/>
              </a:ext>
            </a:extLst>
          </p:cNvPr>
          <p:cNvSpPr>
            <a:spLocks noGrp="1" noChangeArrowheads="1"/>
          </p:cNvSpPr>
          <p:nvPr>
            <p:ph type="body" idx="1"/>
          </p:nvPr>
        </p:nvSpPr>
        <p:spPr>
          <a:xfrm>
            <a:off x="1981200" y="1600201"/>
            <a:ext cx="8229600" cy="4530725"/>
          </a:xfrm>
        </p:spPr>
        <p:txBody>
          <a:bodyPr/>
          <a:lstStyle/>
          <a:p>
            <a:pPr eaLnBrk="1" hangingPunct="1"/>
            <a:endParaRPr lang="en-US" altLang="en-US"/>
          </a:p>
          <a:p>
            <a:pPr eaLnBrk="1" hangingPunct="1"/>
            <a:r>
              <a:rPr lang="en-US" altLang="en-US"/>
              <a:t>The Constitution of India originally contained 	</a:t>
            </a:r>
            <a:r>
              <a:rPr lang="en-US" altLang="en-US" b="1">
                <a:solidFill>
                  <a:schemeClr val="tx2"/>
                </a:solidFill>
              </a:rPr>
              <a:t>EIGHT (8) SCHEDULES</a:t>
            </a:r>
            <a:r>
              <a:rPr lang="en-US" altLang="en-US" b="1"/>
              <a:t>;</a:t>
            </a:r>
            <a:r>
              <a:rPr lang="en-US" altLang="en-US"/>
              <a:t> and </a:t>
            </a:r>
          </a:p>
          <a:p>
            <a:pPr eaLnBrk="1" hangingPunct="1">
              <a:buFont typeface="Wingdings" panose="05000000000000000000" pitchFamily="2" charset="2"/>
              <a:buNone/>
            </a:pPr>
            <a:r>
              <a:rPr lang="en-US" altLang="en-US"/>
              <a:t>		</a:t>
            </a:r>
            <a:r>
              <a:rPr lang="en-US" altLang="en-US" b="1">
                <a:solidFill>
                  <a:schemeClr val="tx2"/>
                </a:solidFill>
              </a:rPr>
              <a:t>395 ARTICLES</a:t>
            </a:r>
          </a:p>
          <a:p>
            <a:pPr eaLnBrk="1" hangingPunct="1"/>
            <a:endParaRPr lang="en-US" altLang="en-US"/>
          </a:p>
          <a:p>
            <a:pPr eaLnBrk="1" hangingPunct="1"/>
            <a:r>
              <a:rPr lang="en-US" altLang="en-US"/>
              <a:t>Today the Constitution of India has </a:t>
            </a:r>
          </a:p>
          <a:p>
            <a:pPr lvl="1" eaLnBrk="1" hangingPunct="1">
              <a:buFont typeface="Wingdings" panose="05000000000000000000" pitchFamily="2" charset="2"/>
              <a:buNone/>
            </a:pPr>
            <a:r>
              <a:rPr lang="en-US" altLang="en-US"/>
              <a:t>		</a:t>
            </a:r>
            <a:r>
              <a:rPr lang="en-US" altLang="en-US" sz="3000" b="1">
                <a:solidFill>
                  <a:schemeClr val="tx2"/>
                </a:solidFill>
              </a:rPr>
              <a:t>Twelve (12) SCHEDULES; </a:t>
            </a:r>
            <a:r>
              <a:rPr lang="en-US" altLang="en-US"/>
              <a:t>and</a:t>
            </a:r>
          </a:p>
          <a:p>
            <a:pPr lvl="1" eaLnBrk="1" hangingPunct="1">
              <a:buFont typeface="Wingdings" panose="05000000000000000000" pitchFamily="2" charset="2"/>
              <a:buNone/>
            </a:pPr>
            <a:r>
              <a:rPr lang="en-US" altLang="en-US"/>
              <a:t>		</a:t>
            </a:r>
            <a:r>
              <a:rPr lang="en-US" altLang="en-US" sz="3000" b="1">
                <a:solidFill>
                  <a:schemeClr val="tx2"/>
                </a:solidFill>
              </a:rPr>
              <a:t>444 ARTICLES</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13FD086C-7D66-1527-4F4C-108A78FD5494}"/>
              </a:ext>
            </a:extLst>
          </p:cNvPr>
          <p:cNvSpPr>
            <a:spLocks noGrp="1" noChangeArrowheads="1"/>
          </p:cNvSpPr>
          <p:nvPr>
            <p:ph type="title"/>
          </p:nvPr>
        </p:nvSpPr>
        <p:spPr>
          <a:xfrm>
            <a:off x="1752600" y="0"/>
            <a:ext cx="7772400" cy="1295400"/>
          </a:xfrm>
        </p:spPr>
        <p:txBody>
          <a:bodyPr/>
          <a:lstStyle/>
          <a:p>
            <a:pPr eaLnBrk="1" hangingPunct="1"/>
            <a:r>
              <a:rPr lang="en-US" altLang="en-US" sz="4000"/>
              <a:t>Major Parts of the Constitution</a:t>
            </a:r>
          </a:p>
        </p:txBody>
      </p:sp>
      <p:sp>
        <p:nvSpPr>
          <p:cNvPr id="6147" name="Rectangle 3">
            <a:extLst>
              <a:ext uri="{FF2B5EF4-FFF2-40B4-BE49-F238E27FC236}">
                <a16:creationId xmlns:a16="http://schemas.microsoft.com/office/drawing/2014/main" id="{8F5356E3-163F-1E22-E5A2-04D7D1E13F3E}"/>
              </a:ext>
            </a:extLst>
          </p:cNvPr>
          <p:cNvSpPr>
            <a:spLocks noGrp="1" noChangeArrowheads="1"/>
          </p:cNvSpPr>
          <p:nvPr>
            <p:ph type="body" idx="1"/>
          </p:nvPr>
        </p:nvSpPr>
        <p:spPr/>
        <p:txBody>
          <a:bodyPr/>
          <a:lstStyle/>
          <a:p>
            <a:pPr marL="571500" indent="-571500">
              <a:buNone/>
            </a:pPr>
            <a:r>
              <a:rPr lang="en-US" altLang="en-US" dirty="0"/>
              <a:t>	The four major parts of the Constitution of India are:</a:t>
            </a:r>
          </a:p>
          <a:p>
            <a:pPr marL="571500" indent="-571500">
              <a:buNone/>
            </a:pPr>
            <a:endParaRPr lang="en-US" altLang="en-US" dirty="0"/>
          </a:p>
          <a:p>
            <a:pPr marL="571500" indent="-571500">
              <a:buFont typeface="Wingdings" panose="05000000000000000000" pitchFamily="2" charset="2"/>
              <a:buAutoNum type="arabicPeriod"/>
            </a:pPr>
            <a:r>
              <a:rPr lang="en-US" altLang="en-US" dirty="0"/>
              <a:t>The Preamble</a:t>
            </a:r>
          </a:p>
          <a:p>
            <a:pPr marL="571500" indent="-571500">
              <a:buFont typeface="Wingdings" panose="05000000000000000000" pitchFamily="2" charset="2"/>
              <a:buAutoNum type="arabicPeriod"/>
            </a:pPr>
            <a:r>
              <a:rPr lang="en-US" altLang="en-US" dirty="0"/>
              <a:t>Parts I to XXII having 395 Articles</a:t>
            </a:r>
          </a:p>
          <a:p>
            <a:pPr marL="571500" indent="-571500">
              <a:buFont typeface="Wingdings" panose="05000000000000000000" pitchFamily="2" charset="2"/>
              <a:buAutoNum type="arabicPeriod"/>
            </a:pPr>
            <a:r>
              <a:rPr lang="en-US" altLang="en-US" dirty="0"/>
              <a:t>Twelve Schedules</a:t>
            </a:r>
          </a:p>
          <a:p>
            <a:pPr marL="571500" indent="-571500">
              <a:buFont typeface="Wingdings" panose="05000000000000000000" pitchFamily="2" charset="2"/>
              <a:buAutoNum type="arabicPeriod"/>
            </a:pPr>
            <a:r>
              <a:rPr lang="en-US" altLang="en-US" dirty="0"/>
              <a:t>Appendix</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50E59D55-4799-96CB-0FA8-116A6EE87C8F}"/>
              </a:ext>
            </a:extLst>
          </p:cNvPr>
          <p:cNvSpPr>
            <a:spLocks noGrp="1" noChangeArrowheads="1"/>
          </p:cNvSpPr>
          <p:nvPr>
            <p:ph type="title"/>
          </p:nvPr>
        </p:nvSpPr>
        <p:spPr/>
        <p:txBody>
          <a:bodyPr/>
          <a:lstStyle/>
          <a:p>
            <a:pPr eaLnBrk="1" hangingPunct="1"/>
            <a:r>
              <a:rPr lang="en-US" altLang="en-US"/>
              <a:t>The Fundamental Rights</a:t>
            </a:r>
          </a:p>
        </p:txBody>
      </p:sp>
      <p:sp>
        <p:nvSpPr>
          <p:cNvPr id="7171" name="Rectangle 3">
            <a:extLst>
              <a:ext uri="{FF2B5EF4-FFF2-40B4-BE49-F238E27FC236}">
                <a16:creationId xmlns:a16="http://schemas.microsoft.com/office/drawing/2014/main" id="{C16889FA-C125-20BA-E36D-76F7105FB3C2}"/>
              </a:ext>
            </a:extLst>
          </p:cNvPr>
          <p:cNvSpPr>
            <a:spLocks noGrp="1" noChangeArrowheads="1"/>
          </p:cNvSpPr>
          <p:nvPr>
            <p:ph type="body" idx="1"/>
          </p:nvPr>
        </p:nvSpPr>
        <p:spPr>
          <a:xfrm>
            <a:off x="1981200" y="1447800"/>
            <a:ext cx="8229600" cy="5029200"/>
          </a:xfrm>
        </p:spPr>
        <p:txBody>
          <a:bodyPr>
            <a:normAutofit lnSpcReduction="10000"/>
          </a:bodyPr>
          <a:lstStyle/>
          <a:p>
            <a:pPr marL="571500" indent="-571500">
              <a:lnSpc>
                <a:spcPct val="80000"/>
              </a:lnSpc>
              <a:buNone/>
            </a:pPr>
            <a:r>
              <a:rPr lang="en-US" altLang="en-US" sz="2600"/>
              <a:t>	The </a:t>
            </a:r>
            <a:r>
              <a:rPr lang="en-US" altLang="en-US" sz="2600" b="1">
                <a:solidFill>
                  <a:schemeClr val="tx2"/>
                </a:solidFill>
              </a:rPr>
              <a:t>six</a:t>
            </a:r>
            <a:r>
              <a:rPr lang="en-US" altLang="en-US" sz="2600" b="1"/>
              <a:t> </a:t>
            </a:r>
            <a:r>
              <a:rPr lang="en-US" altLang="en-US" sz="2600"/>
              <a:t>Fundamental Rights of Indian citizens as declared in the Constitution of India are:</a:t>
            </a:r>
          </a:p>
          <a:p>
            <a:pPr marL="571500" indent="-571500">
              <a:lnSpc>
                <a:spcPct val="80000"/>
              </a:lnSpc>
              <a:buNone/>
            </a:pPr>
            <a:endParaRPr lang="en-US" altLang="en-US" sz="2600"/>
          </a:p>
          <a:p>
            <a:pPr marL="571500" indent="-571500">
              <a:lnSpc>
                <a:spcPct val="80000"/>
              </a:lnSpc>
              <a:buFont typeface="Wingdings" panose="05000000000000000000" pitchFamily="2" charset="2"/>
              <a:buAutoNum type="arabicPeriod"/>
            </a:pPr>
            <a:r>
              <a:rPr lang="en-US" altLang="en-US" sz="2600" b="1">
                <a:solidFill>
                  <a:schemeClr val="tx2"/>
                </a:solidFill>
              </a:rPr>
              <a:t>Right to Equality </a:t>
            </a:r>
          </a:p>
          <a:p>
            <a:pPr marL="571500" indent="-571500">
              <a:lnSpc>
                <a:spcPct val="80000"/>
              </a:lnSpc>
              <a:buFont typeface="Wingdings" panose="05000000000000000000" pitchFamily="2" charset="2"/>
              <a:buAutoNum type="arabicPeriod"/>
            </a:pPr>
            <a:r>
              <a:rPr lang="en-US" altLang="en-US" sz="2600" b="1">
                <a:solidFill>
                  <a:schemeClr val="tx2"/>
                </a:solidFill>
              </a:rPr>
              <a:t>Right to Freedom</a:t>
            </a:r>
          </a:p>
          <a:p>
            <a:pPr marL="571500" indent="-571500">
              <a:lnSpc>
                <a:spcPct val="80000"/>
              </a:lnSpc>
              <a:buFont typeface="Wingdings" panose="05000000000000000000" pitchFamily="2" charset="2"/>
              <a:buAutoNum type="arabicPeriod"/>
            </a:pPr>
            <a:r>
              <a:rPr lang="en-US" altLang="en-US" sz="2600" b="1">
                <a:solidFill>
                  <a:schemeClr val="tx2"/>
                </a:solidFill>
              </a:rPr>
              <a:t>Right against Exploitation</a:t>
            </a:r>
          </a:p>
          <a:p>
            <a:pPr marL="571500" indent="-571500">
              <a:lnSpc>
                <a:spcPct val="80000"/>
              </a:lnSpc>
              <a:buFont typeface="Wingdings" panose="05000000000000000000" pitchFamily="2" charset="2"/>
              <a:buAutoNum type="arabicPeriod"/>
            </a:pPr>
            <a:r>
              <a:rPr lang="en-US" altLang="en-US" sz="2600" b="1">
                <a:solidFill>
                  <a:schemeClr val="tx2"/>
                </a:solidFill>
              </a:rPr>
              <a:t>Cultural and Educational Rights</a:t>
            </a:r>
          </a:p>
          <a:p>
            <a:pPr marL="571500" indent="-571500">
              <a:lnSpc>
                <a:spcPct val="80000"/>
              </a:lnSpc>
              <a:buFont typeface="Wingdings" panose="05000000000000000000" pitchFamily="2" charset="2"/>
              <a:buAutoNum type="arabicPeriod"/>
            </a:pPr>
            <a:r>
              <a:rPr lang="en-US" altLang="en-US" sz="2600" b="1">
                <a:solidFill>
                  <a:schemeClr val="tx2"/>
                </a:solidFill>
              </a:rPr>
              <a:t>Right to Freedom of Religion</a:t>
            </a:r>
          </a:p>
          <a:p>
            <a:pPr marL="571500" indent="-571500">
              <a:lnSpc>
                <a:spcPct val="80000"/>
              </a:lnSpc>
              <a:buFont typeface="Wingdings" panose="05000000000000000000" pitchFamily="2" charset="2"/>
              <a:buAutoNum type="arabicPeriod"/>
            </a:pPr>
            <a:r>
              <a:rPr lang="en-US" altLang="en-US" sz="2600" b="1">
                <a:solidFill>
                  <a:schemeClr val="tx2"/>
                </a:solidFill>
              </a:rPr>
              <a:t>Right to Constitutional Remedies</a:t>
            </a:r>
          </a:p>
          <a:p>
            <a:pPr marL="571500" indent="-571500">
              <a:lnSpc>
                <a:spcPct val="80000"/>
              </a:lnSpc>
              <a:buNone/>
            </a:pPr>
            <a:r>
              <a:rPr lang="en-US" altLang="en-US" sz="2600"/>
              <a:t>	</a:t>
            </a:r>
          </a:p>
          <a:p>
            <a:pPr marL="571500" indent="-571500">
              <a:lnSpc>
                <a:spcPct val="80000"/>
              </a:lnSpc>
              <a:buNone/>
            </a:pPr>
            <a:r>
              <a:rPr lang="en-US" altLang="en-US" sz="2600"/>
              <a:t>Initially there were seven fundamental rights but </a:t>
            </a:r>
            <a:r>
              <a:rPr lang="en-US" altLang="en-US" sz="2600" b="1">
                <a:solidFill>
                  <a:srgbClr val="CC9900"/>
                </a:solidFill>
              </a:rPr>
              <a:t>Right to Property</a:t>
            </a:r>
            <a:r>
              <a:rPr lang="en-US" altLang="en-US" sz="2600"/>
              <a:t> was later converted into legal right by the </a:t>
            </a:r>
            <a:r>
              <a:rPr lang="en-US" altLang="en-US" sz="2600" b="1">
                <a:solidFill>
                  <a:srgbClr val="CC9900"/>
                </a:solidFill>
              </a:rPr>
              <a:t>44</a:t>
            </a:r>
            <a:r>
              <a:rPr lang="en-US" altLang="en-US" sz="2600" b="1" baseline="30000">
                <a:solidFill>
                  <a:srgbClr val="CC9900"/>
                </a:solidFill>
              </a:rPr>
              <a:t>th</a:t>
            </a:r>
            <a:r>
              <a:rPr lang="en-US" altLang="en-US" sz="2600" b="1">
                <a:solidFill>
                  <a:srgbClr val="CC9900"/>
                </a:solidFill>
              </a:rPr>
              <a:t> amendment</a:t>
            </a:r>
            <a:r>
              <a:rPr lang="en-US" altLang="en-US" sz="2600"/>
              <a:t> of the Constitution in 1978</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7984F250-5F46-FFFE-96A4-88C99476285E}"/>
              </a:ext>
            </a:extLst>
          </p:cNvPr>
          <p:cNvSpPr>
            <a:spLocks noGrp="1" noChangeArrowheads="1"/>
          </p:cNvSpPr>
          <p:nvPr>
            <p:ph type="title"/>
          </p:nvPr>
        </p:nvSpPr>
        <p:spPr/>
        <p:txBody>
          <a:bodyPr/>
          <a:lstStyle/>
          <a:p>
            <a:pPr eaLnBrk="1" hangingPunct="1"/>
            <a:r>
              <a:rPr lang="en-US" altLang="en-US" sz="3300"/>
              <a:t>Directive Principles of State Policies</a:t>
            </a:r>
          </a:p>
        </p:txBody>
      </p:sp>
      <p:sp>
        <p:nvSpPr>
          <p:cNvPr id="8195" name="Rectangle 3">
            <a:extLst>
              <a:ext uri="{FF2B5EF4-FFF2-40B4-BE49-F238E27FC236}">
                <a16:creationId xmlns:a16="http://schemas.microsoft.com/office/drawing/2014/main" id="{401A67C9-A3D9-2520-AF3A-2E6A91788CEF}"/>
              </a:ext>
            </a:extLst>
          </p:cNvPr>
          <p:cNvSpPr>
            <a:spLocks noGrp="1" noChangeArrowheads="1"/>
          </p:cNvSpPr>
          <p:nvPr>
            <p:ph type="body" idx="1"/>
          </p:nvPr>
        </p:nvSpPr>
        <p:spPr/>
        <p:txBody>
          <a:bodyPr/>
          <a:lstStyle/>
          <a:p>
            <a:pPr eaLnBrk="1" hangingPunct="1"/>
            <a:r>
              <a:rPr lang="en-US" altLang="en-US"/>
              <a:t>They come under the </a:t>
            </a:r>
            <a:r>
              <a:rPr lang="en-US" altLang="en-US">
                <a:solidFill>
                  <a:schemeClr val="tx2"/>
                </a:solidFill>
              </a:rPr>
              <a:t>Part IV </a:t>
            </a:r>
            <a:r>
              <a:rPr lang="en-US" altLang="en-US"/>
              <a:t>of the Constitution of India.</a:t>
            </a:r>
          </a:p>
          <a:p>
            <a:pPr eaLnBrk="1" hangingPunct="1"/>
            <a:endParaRPr lang="en-US" altLang="en-US"/>
          </a:p>
          <a:p>
            <a:pPr eaLnBrk="1" hangingPunct="1"/>
            <a:r>
              <a:rPr lang="en-US" altLang="en-US"/>
              <a:t>They are basically instruction to the Government to carry out certain responsibilities.</a:t>
            </a:r>
          </a:p>
          <a:p>
            <a:pPr eaLnBrk="1" hangingPunct="1"/>
            <a:endParaRPr lang="en-US" altLang="en-US"/>
          </a:p>
          <a:p>
            <a:pPr eaLnBrk="1" hangingPunct="1"/>
            <a:r>
              <a:rPr lang="en-US" altLang="en-US"/>
              <a:t>They are non-justifiable.</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358E126C-0F3F-1F65-E47D-77D3EF720FFF}"/>
              </a:ext>
            </a:extLst>
          </p:cNvPr>
          <p:cNvSpPr>
            <a:spLocks noGrp="1" noChangeArrowheads="1"/>
          </p:cNvSpPr>
          <p:nvPr>
            <p:ph type="title"/>
          </p:nvPr>
        </p:nvSpPr>
        <p:spPr/>
        <p:txBody>
          <a:bodyPr/>
          <a:lstStyle/>
          <a:p>
            <a:pPr eaLnBrk="1" hangingPunct="1"/>
            <a:r>
              <a:rPr lang="en-US" altLang="en-US" sz="3800"/>
              <a:t>Structure of Union Government</a:t>
            </a:r>
          </a:p>
        </p:txBody>
      </p:sp>
      <p:sp>
        <p:nvSpPr>
          <p:cNvPr id="9219" name="Rectangle 3">
            <a:extLst>
              <a:ext uri="{FF2B5EF4-FFF2-40B4-BE49-F238E27FC236}">
                <a16:creationId xmlns:a16="http://schemas.microsoft.com/office/drawing/2014/main" id="{B91AE618-61C3-DD6D-DD37-3853CE2A2704}"/>
              </a:ext>
            </a:extLst>
          </p:cNvPr>
          <p:cNvSpPr>
            <a:spLocks noGrp="1" noChangeArrowheads="1"/>
          </p:cNvSpPr>
          <p:nvPr>
            <p:ph type="body" idx="1"/>
          </p:nvPr>
        </p:nvSpPr>
        <p:spPr/>
        <p:txBody>
          <a:bodyPr/>
          <a:lstStyle/>
          <a:p>
            <a:pPr eaLnBrk="1" hangingPunct="1"/>
            <a:r>
              <a:rPr lang="en-US" altLang="en-US" sz="2600"/>
              <a:t>President</a:t>
            </a:r>
          </a:p>
          <a:p>
            <a:pPr lvl="2" eaLnBrk="1" hangingPunct="1"/>
            <a:r>
              <a:rPr lang="en-US" altLang="en-US" sz="2100"/>
              <a:t>He is the constitutional </a:t>
            </a:r>
            <a:r>
              <a:rPr lang="en-US" altLang="en-US" sz="2100" b="1">
                <a:solidFill>
                  <a:schemeClr val="tx2"/>
                </a:solidFill>
              </a:rPr>
              <a:t>Head of the State</a:t>
            </a:r>
            <a:r>
              <a:rPr lang="en-US" altLang="en-US" sz="2100" b="1"/>
              <a:t> </a:t>
            </a:r>
            <a:r>
              <a:rPr lang="en-US" altLang="en-US" sz="2100"/>
              <a:t>and the </a:t>
            </a:r>
            <a:r>
              <a:rPr lang="en-US" altLang="en-US" sz="2100" b="1">
                <a:solidFill>
                  <a:schemeClr val="tx2"/>
                </a:solidFill>
              </a:rPr>
              <a:t>Supreme Commander</a:t>
            </a:r>
            <a:r>
              <a:rPr lang="en-US" altLang="en-US" sz="2100"/>
              <a:t> of the armed forces.</a:t>
            </a:r>
          </a:p>
          <a:p>
            <a:pPr lvl="2" eaLnBrk="1" hangingPunct="1"/>
            <a:r>
              <a:rPr lang="en-US" altLang="en-US" sz="2100"/>
              <a:t>He is elected by an electoral college consisting of the elected members of the State Legislatures and both Houses of the Parliament.</a:t>
            </a:r>
          </a:p>
          <a:p>
            <a:pPr lvl="2" eaLnBrk="1" hangingPunct="1"/>
            <a:r>
              <a:rPr lang="en-US" altLang="en-US" sz="2100"/>
              <a:t>Tenure for the appointment is </a:t>
            </a:r>
            <a:r>
              <a:rPr lang="en-US" altLang="en-US" sz="2100" b="1">
                <a:solidFill>
                  <a:schemeClr val="tx2"/>
                </a:solidFill>
              </a:rPr>
              <a:t>five years</a:t>
            </a:r>
            <a:r>
              <a:rPr lang="en-US" altLang="en-US" sz="2100"/>
              <a:t>.</a:t>
            </a:r>
          </a:p>
          <a:p>
            <a:pPr lvl="2" eaLnBrk="1" hangingPunct="1"/>
            <a:r>
              <a:rPr lang="en-US" altLang="en-US" sz="2100"/>
              <a:t>He can’t be removed from the position except for non-constitutional conduct by </a:t>
            </a:r>
            <a:r>
              <a:rPr lang="en-US" altLang="en-US" sz="2100" b="1"/>
              <a:t>impeachment under Article 61</a:t>
            </a:r>
            <a:r>
              <a:rPr lang="en-US" altLang="en-US" sz="2100"/>
              <a:t>.</a:t>
            </a:r>
          </a:p>
          <a:p>
            <a:pPr lvl="2" eaLnBrk="1" hangingPunct="1"/>
            <a:r>
              <a:rPr lang="en-US" altLang="en-US" sz="2100"/>
              <a:t>He is responsible for the appointment of the Prime Minister, Chief Justice, Governors and other senior officials.</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a:extLst>
              <a:ext uri="{FF2B5EF4-FFF2-40B4-BE49-F238E27FC236}">
                <a16:creationId xmlns:a16="http://schemas.microsoft.com/office/drawing/2014/main" id="{49D884F6-872E-05C5-9FC9-2CB6E5567214}"/>
              </a:ext>
            </a:extLst>
          </p:cNvPr>
          <p:cNvSpPr>
            <a:spLocks noGrp="1" noChangeArrowheads="1"/>
          </p:cNvSpPr>
          <p:nvPr>
            <p:ph type="body" idx="1"/>
          </p:nvPr>
        </p:nvSpPr>
        <p:spPr/>
        <p:txBody>
          <a:bodyPr/>
          <a:lstStyle/>
          <a:p>
            <a:pPr eaLnBrk="1" hangingPunct="1"/>
            <a:r>
              <a:rPr lang="en-US" altLang="en-US"/>
              <a:t>Vice- President</a:t>
            </a:r>
          </a:p>
          <a:p>
            <a:pPr lvl="2" eaLnBrk="1" hangingPunct="1"/>
            <a:r>
              <a:rPr lang="en-US" altLang="en-US"/>
              <a:t>He is elected by the electoral college consisting of the members of both Houses of the Parliament.</a:t>
            </a:r>
          </a:p>
          <a:p>
            <a:pPr lvl="2" eaLnBrk="1" hangingPunct="1"/>
            <a:r>
              <a:rPr lang="en-US" altLang="en-US"/>
              <a:t>Tenure is of the period of </a:t>
            </a:r>
            <a:r>
              <a:rPr lang="en-US" altLang="en-US" b="1">
                <a:solidFill>
                  <a:schemeClr val="tx2"/>
                </a:solidFill>
              </a:rPr>
              <a:t>five years</a:t>
            </a:r>
            <a:r>
              <a:rPr lang="en-US" altLang="en-US"/>
              <a:t>.</a:t>
            </a:r>
          </a:p>
          <a:p>
            <a:pPr lvl="2" eaLnBrk="1" hangingPunct="1"/>
            <a:r>
              <a:rPr lang="en-US" altLang="en-US"/>
              <a:t>He is also the </a:t>
            </a:r>
            <a:r>
              <a:rPr lang="en-US" altLang="en-US" b="1">
                <a:solidFill>
                  <a:schemeClr val="tx2"/>
                </a:solidFill>
              </a:rPr>
              <a:t>Ex-Officio Member of the Rajya Sabha </a:t>
            </a:r>
            <a:r>
              <a:rPr lang="en-US" altLang="en-US"/>
              <a:t>(Upper House of the Parliament).</a:t>
            </a:r>
          </a:p>
          <a:p>
            <a:pPr lvl="2" eaLnBrk="1" hangingPunct="1"/>
            <a:r>
              <a:rPr lang="en-US" altLang="en-US"/>
              <a:t>He is to act as the President in case of death, resignation, or when he is unable to discharge his duties due to any reason.</a:t>
            </a:r>
          </a:p>
          <a:p>
            <a:pPr lvl="2" eaLnBrk="1" hangingPunct="1"/>
            <a:r>
              <a:rPr lang="en-US" altLang="en-US"/>
              <a:t>There is as such no job responsibilities specified for the post of Vice – President in the Constitution of India</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3">
            <a:extLst>
              <a:ext uri="{FF2B5EF4-FFF2-40B4-BE49-F238E27FC236}">
                <a16:creationId xmlns:a16="http://schemas.microsoft.com/office/drawing/2014/main" id="{E2BAA340-4537-92A5-45F1-634570C8D0A3}"/>
              </a:ext>
            </a:extLst>
          </p:cNvPr>
          <p:cNvSpPr>
            <a:spLocks noGrp="1" noChangeArrowheads="1"/>
          </p:cNvSpPr>
          <p:nvPr>
            <p:ph type="body" idx="1"/>
          </p:nvPr>
        </p:nvSpPr>
        <p:spPr/>
        <p:txBody>
          <a:bodyPr/>
          <a:lstStyle/>
          <a:p>
            <a:pPr eaLnBrk="1" hangingPunct="1">
              <a:buFont typeface="Wingdings" panose="05000000000000000000" pitchFamily="2" charset="2"/>
              <a:buNone/>
            </a:pPr>
            <a:r>
              <a:rPr lang="en-US" altLang="en-US" sz="3400" b="1"/>
              <a:t>Prime Minister</a:t>
            </a:r>
          </a:p>
          <a:p>
            <a:pPr eaLnBrk="1" hangingPunct="1"/>
            <a:r>
              <a:rPr lang="en-US" altLang="en-US"/>
              <a:t>Appointed by the President, he is the Head of the Council of Ministers and is the leader of the Party in majority in the Lok Sabha.</a:t>
            </a:r>
          </a:p>
          <a:p>
            <a:pPr eaLnBrk="1" hangingPunct="1"/>
            <a:endParaRPr lang="en-US" altLang="en-US"/>
          </a:p>
          <a:p>
            <a:pPr eaLnBrk="1" hangingPunct="1"/>
            <a:r>
              <a:rPr lang="en-US" altLang="en-US"/>
              <a:t>He is appointed for a period of five years</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0E79FF2E-C334-7ECB-A46D-53CB88955066}"/>
              </a:ext>
            </a:extLst>
          </p:cNvPr>
          <p:cNvSpPr>
            <a:spLocks noGrp="1" noChangeArrowheads="1"/>
          </p:cNvSpPr>
          <p:nvPr>
            <p:ph type="title"/>
          </p:nvPr>
        </p:nvSpPr>
        <p:spPr/>
        <p:txBody>
          <a:bodyPr/>
          <a:lstStyle/>
          <a:p>
            <a:pPr eaLnBrk="1" hangingPunct="1"/>
            <a:r>
              <a:rPr lang="en-US" altLang="en-US"/>
              <a:t>The Parliament</a:t>
            </a:r>
          </a:p>
        </p:txBody>
      </p:sp>
      <p:sp>
        <p:nvSpPr>
          <p:cNvPr id="14339" name="Rectangle 3">
            <a:extLst>
              <a:ext uri="{FF2B5EF4-FFF2-40B4-BE49-F238E27FC236}">
                <a16:creationId xmlns:a16="http://schemas.microsoft.com/office/drawing/2014/main" id="{B6262318-89B4-686A-E30E-6DD1A9E101BE}"/>
              </a:ext>
            </a:extLst>
          </p:cNvPr>
          <p:cNvSpPr>
            <a:spLocks noGrp="1" noChangeArrowheads="1"/>
          </p:cNvSpPr>
          <p:nvPr>
            <p:ph type="body" idx="1"/>
          </p:nvPr>
        </p:nvSpPr>
        <p:spPr/>
        <p:txBody>
          <a:bodyPr/>
          <a:lstStyle/>
          <a:p>
            <a:pPr marL="571500" indent="-571500">
              <a:buNone/>
            </a:pPr>
            <a:r>
              <a:rPr lang="en-US" altLang="en-US"/>
              <a:t>	It consists of two houses:</a:t>
            </a:r>
          </a:p>
          <a:p>
            <a:pPr marL="571500" indent="-571500">
              <a:buNone/>
            </a:pPr>
            <a:endParaRPr lang="en-US" altLang="en-US"/>
          </a:p>
          <a:p>
            <a:pPr marL="571500" indent="-571500">
              <a:buFont typeface="Wingdings" panose="05000000000000000000" pitchFamily="2" charset="2"/>
              <a:buAutoNum type="arabicPeriod"/>
            </a:pPr>
            <a:r>
              <a:rPr lang="en-US" altLang="en-US"/>
              <a:t>The Upper House or The Rajya Sabha</a:t>
            </a:r>
          </a:p>
          <a:p>
            <a:pPr marL="571500" indent="-571500">
              <a:buFont typeface="Wingdings" panose="05000000000000000000" pitchFamily="2" charset="2"/>
              <a:buAutoNum type="arabicPeriod"/>
            </a:pPr>
            <a:endParaRPr lang="en-US" altLang="en-US"/>
          </a:p>
          <a:p>
            <a:pPr marL="571500" indent="-571500">
              <a:buFont typeface="Wingdings" panose="05000000000000000000" pitchFamily="2" charset="2"/>
              <a:buAutoNum type="arabicPeriod"/>
            </a:pPr>
            <a:r>
              <a:rPr lang="en-US" altLang="en-US"/>
              <a:t>The Lower House or the Lok Sabha</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33F33F1F-0610-C292-8DC7-DB1BB2E75EDA}"/>
              </a:ext>
            </a:extLst>
          </p:cNvPr>
          <p:cNvSpPr>
            <a:spLocks noGrp="1" noChangeArrowheads="1"/>
          </p:cNvSpPr>
          <p:nvPr>
            <p:ph type="title"/>
          </p:nvPr>
        </p:nvSpPr>
        <p:spPr/>
        <p:txBody>
          <a:bodyPr/>
          <a:lstStyle/>
          <a:p>
            <a:pPr eaLnBrk="1" hangingPunct="1"/>
            <a:r>
              <a:rPr lang="en-US" altLang="en-US"/>
              <a:t>The Lok Sabha</a:t>
            </a:r>
          </a:p>
        </p:txBody>
      </p:sp>
      <p:sp>
        <p:nvSpPr>
          <p:cNvPr id="15363" name="Rectangle 3">
            <a:extLst>
              <a:ext uri="{FF2B5EF4-FFF2-40B4-BE49-F238E27FC236}">
                <a16:creationId xmlns:a16="http://schemas.microsoft.com/office/drawing/2014/main" id="{15136815-7862-F22F-797E-8E502171D229}"/>
              </a:ext>
            </a:extLst>
          </p:cNvPr>
          <p:cNvSpPr>
            <a:spLocks noGrp="1" noChangeArrowheads="1"/>
          </p:cNvSpPr>
          <p:nvPr>
            <p:ph type="body" idx="1"/>
          </p:nvPr>
        </p:nvSpPr>
        <p:spPr/>
        <p:txBody>
          <a:bodyPr/>
          <a:lstStyle/>
          <a:p>
            <a:pPr eaLnBrk="1" hangingPunct="1"/>
            <a:r>
              <a:rPr lang="en-US" altLang="en-US" sz="2600"/>
              <a:t>Also known as Lower House</a:t>
            </a:r>
          </a:p>
          <a:p>
            <a:pPr eaLnBrk="1" hangingPunct="1"/>
            <a:r>
              <a:rPr lang="en-US" altLang="en-US" sz="2600"/>
              <a:t>Consists of members directly elected by the people from the constituencies in various states and Union Territories.</a:t>
            </a:r>
          </a:p>
          <a:p>
            <a:pPr eaLnBrk="1" hangingPunct="1"/>
            <a:r>
              <a:rPr lang="en-US" altLang="en-US" sz="2600"/>
              <a:t>It consists of 552 members, out of which two seats are reserved for Anglo-Indian community which are to be nominated by the President.</a:t>
            </a:r>
          </a:p>
          <a:p>
            <a:pPr eaLnBrk="1" hangingPunct="1"/>
            <a:r>
              <a:rPr lang="en-US" altLang="en-US" sz="2600"/>
              <a:t>The presiding officer is the Speaker who is elected by the members of the Lok Sabha.</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D51BB19A-131B-651F-A61A-67F30441ADDD}"/>
              </a:ext>
            </a:extLst>
          </p:cNvPr>
          <p:cNvSpPr>
            <a:spLocks noGrp="1" noChangeArrowheads="1"/>
          </p:cNvSpPr>
          <p:nvPr>
            <p:ph type="title"/>
          </p:nvPr>
        </p:nvSpPr>
        <p:spPr/>
        <p:txBody>
          <a:bodyPr/>
          <a:lstStyle/>
          <a:p>
            <a:pPr eaLnBrk="1" hangingPunct="1"/>
            <a:r>
              <a:rPr lang="en-US" altLang="en-US"/>
              <a:t>The Rajya Sabha</a:t>
            </a:r>
          </a:p>
        </p:txBody>
      </p:sp>
      <p:sp>
        <p:nvSpPr>
          <p:cNvPr id="16387" name="Rectangle 3">
            <a:extLst>
              <a:ext uri="{FF2B5EF4-FFF2-40B4-BE49-F238E27FC236}">
                <a16:creationId xmlns:a16="http://schemas.microsoft.com/office/drawing/2014/main" id="{57172B2A-B2A6-BF19-3B4A-2528DE07E3F0}"/>
              </a:ext>
            </a:extLst>
          </p:cNvPr>
          <p:cNvSpPr>
            <a:spLocks noGrp="1" noChangeArrowheads="1"/>
          </p:cNvSpPr>
          <p:nvPr>
            <p:ph type="body" idx="1"/>
          </p:nvPr>
        </p:nvSpPr>
        <p:spPr/>
        <p:txBody>
          <a:bodyPr/>
          <a:lstStyle/>
          <a:p>
            <a:pPr eaLnBrk="1" hangingPunct="1">
              <a:lnSpc>
                <a:spcPct val="90000"/>
              </a:lnSpc>
            </a:pPr>
            <a:r>
              <a:rPr lang="en-US" altLang="en-US" sz="2600"/>
              <a:t>Also known as the Upper House.</a:t>
            </a:r>
          </a:p>
          <a:p>
            <a:pPr eaLnBrk="1" hangingPunct="1">
              <a:lnSpc>
                <a:spcPct val="90000"/>
              </a:lnSpc>
            </a:pPr>
            <a:r>
              <a:rPr lang="en-US" altLang="en-US" sz="2600"/>
              <a:t>The chairperson is Vice-President of India who is ex-officio.</a:t>
            </a:r>
          </a:p>
          <a:p>
            <a:pPr eaLnBrk="1" hangingPunct="1">
              <a:lnSpc>
                <a:spcPct val="90000"/>
              </a:lnSpc>
            </a:pPr>
            <a:r>
              <a:rPr lang="en-US" altLang="en-US" sz="2600"/>
              <a:t>Rajya Sabha is permanent and cannot be dissolved in any condition.</a:t>
            </a:r>
          </a:p>
          <a:p>
            <a:pPr eaLnBrk="1" hangingPunct="1">
              <a:lnSpc>
                <a:spcPct val="90000"/>
              </a:lnSpc>
            </a:pPr>
            <a:r>
              <a:rPr lang="en-US" altLang="en-US" sz="2600"/>
              <a:t>There are total 250 members in the Rajya Sabha out of which 238 members come through elections from the States and Union Territories and 12 members are nominated by the President of India.</a:t>
            </a:r>
          </a:p>
          <a:p>
            <a:pPr eaLnBrk="1" hangingPunct="1">
              <a:lnSpc>
                <a:spcPct val="90000"/>
              </a:lnSpc>
            </a:pPr>
            <a:r>
              <a:rPr lang="en-US" altLang="en-US" sz="2600"/>
              <a:t>One third of the members of the Rajya Sabha retire every two years.</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
            <a:extLst>
              <a:ext uri="{FF2B5EF4-FFF2-40B4-BE49-F238E27FC236}">
                <a16:creationId xmlns:a16="http://schemas.microsoft.com/office/drawing/2014/main" id="{71CD7129-864E-A994-9BF1-071BFDB07237}"/>
              </a:ext>
            </a:extLst>
          </p:cNvPr>
          <p:cNvSpPr>
            <a:spLocks noGrp="1" noChangeArrowheads="1"/>
          </p:cNvSpPr>
          <p:nvPr>
            <p:ph type="body" idx="1"/>
          </p:nvPr>
        </p:nvSpPr>
        <p:spPr/>
        <p:txBody>
          <a:bodyPr/>
          <a:lstStyle/>
          <a:p>
            <a:pPr eaLnBrk="1" hangingPunct="1">
              <a:buFont typeface="Wingdings" panose="05000000000000000000" pitchFamily="2" charset="2"/>
              <a:buNone/>
            </a:pPr>
            <a:r>
              <a:rPr lang="en-US" altLang="en-US"/>
              <a:t>	</a:t>
            </a:r>
          </a:p>
          <a:p>
            <a:pPr eaLnBrk="1" hangingPunct="1">
              <a:buFont typeface="Wingdings" panose="05000000000000000000" pitchFamily="2" charset="2"/>
              <a:buNone/>
            </a:pPr>
            <a:endParaRPr lang="en-US" altLang="en-US"/>
          </a:p>
          <a:p>
            <a:pPr eaLnBrk="1" hangingPunct="1">
              <a:buFont typeface="Wingdings" panose="05000000000000000000" pitchFamily="2" charset="2"/>
              <a:buNone/>
            </a:pPr>
            <a:r>
              <a:rPr lang="en-US" altLang="en-US"/>
              <a:t>	Both, the Lok Sabha and the Rajya Sabha are the grounds for debating, passing the bills, constitutional amendments and other issues pertaining to the welfare of the nation.</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835CC47F-AFC1-F8F3-26DB-6579EC0E515D}"/>
              </a:ext>
            </a:extLst>
          </p:cNvPr>
          <p:cNvSpPr>
            <a:spLocks noGrp="1" noChangeArrowheads="1"/>
          </p:cNvSpPr>
          <p:nvPr>
            <p:ph type="title"/>
          </p:nvPr>
        </p:nvSpPr>
        <p:spPr/>
        <p:txBody>
          <a:bodyPr/>
          <a:lstStyle/>
          <a:p>
            <a:pPr eaLnBrk="1" hangingPunct="1"/>
            <a:r>
              <a:rPr lang="en-US" altLang="en-US"/>
              <a:t>Bills</a:t>
            </a:r>
          </a:p>
        </p:txBody>
      </p:sp>
      <p:sp>
        <p:nvSpPr>
          <p:cNvPr id="18435" name="Rectangle 3">
            <a:extLst>
              <a:ext uri="{FF2B5EF4-FFF2-40B4-BE49-F238E27FC236}">
                <a16:creationId xmlns:a16="http://schemas.microsoft.com/office/drawing/2014/main" id="{9338D761-2F86-C168-6D9D-34AFEAEE8A11}"/>
              </a:ext>
            </a:extLst>
          </p:cNvPr>
          <p:cNvSpPr>
            <a:spLocks noGrp="1" noChangeArrowheads="1"/>
          </p:cNvSpPr>
          <p:nvPr>
            <p:ph type="body" idx="1"/>
          </p:nvPr>
        </p:nvSpPr>
        <p:spPr/>
        <p:txBody>
          <a:bodyPr/>
          <a:lstStyle/>
          <a:p>
            <a:pPr eaLnBrk="1" hangingPunct="1">
              <a:lnSpc>
                <a:spcPct val="90000"/>
              </a:lnSpc>
            </a:pPr>
            <a:r>
              <a:rPr lang="en-US" altLang="en-US"/>
              <a:t>Bills can be said as the proposals that are debated over in the Parliament.</a:t>
            </a:r>
          </a:p>
          <a:p>
            <a:pPr eaLnBrk="1" hangingPunct="1">
              <a:lnSpc>
                <a:spcPct val="90000"/>
              </a:lnSpc>
            </a:pPr>
            <a:r>
              <a:rPr lang="en-US" altLang="en-US"/>
              <a:t>All the ordinary bills can be introduced in either of the two Houses of the Parliament.</a:t>
            </a:r>
          </a:p>
          <a:p>
            <a:pPr eaLnBrk="1" hangingPunct="1">
              <a:lnSpc>
                <a:spcPct val="90000"/>
              </a:lnSpc>
            </a:pPr>
            <a:r>
              <a:rPr lang="en-US" altLang="en-US"/>
              <a:t>They are, if needed, amended and passed by both the Houses, before becoming an Act of Law.</a:t>
            </a:r>
          </a:p>
          <a:p>
            <a:pPr eaLnBrk="1" hangingPunct="1">
              <a:lnSpc>
                <a:spcPct val="90000"/>
              </a:lnSpc>
            </a:pPr>
            <a:r>
              <a:rPr lang="en-US" altLang="en-US"/>
              <a:t>A special category of Bills called  Money Bills can only be introduced in the Lok Sabha.</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C95E955D-A97A-63E3-38DC-F2225D6D3FEC}"/>
              </a:ext>
            </a:extLst>
          </p:cNvPr>
          <p:cNvSpPr>
            <a:spLocks noGrp="1" noChangeArrowheads="1"/>
          </p:cNvSpPr>
          <p:nvPr>
            <p:ph type="title"/>
          </p:nvPr>
        </p:nvSpPr>
        <p:spPr/>
        <p:txBody>
          <a:bodyPr/>
          <a:lstStyle/>
          <a:p>
            <a:pPr eaLnBrk="1" hangingPunct="1"/>
            <a:r>
              <a:rPr lang="en-US" altLang="en-US"/>
              <a:t>The Supreme Court of India</a:t>
            </a:r>
          </a:p>
        </p:txBody>
      </p:sp>
      <p:sp>
        <p:nvSpPr>
          <p:cNvPr id="19459" name="Rectangle 3">
            <a:extLst>
              <a:ext uri="{FF2B5EF4-FFF2-40B4-BE49-F238E27FC236}">
                <a16:creationId xmlns:a16="http://schemas.microsoft.com/office/drawing/2014/main" id="{CF300FBF-DC0B-1BA1-A91D-31B8E280C86B}"/>
              </a:ext>
            </a:extLst>
          </p:cNvPr>
          <p:cNvSpPr>
            <a:spLocks noGrp="1" noChangeArrowheads="1"/>
          </p:cNvSpPr>
          <p:nvPr>
            <p:ph type="body" idx="1"/>
          </p:nvPr>
        </p:nvSpPr>
        <p:spPr/>
        <p:txBody>
          <a:bodyPr/>
          <a:lstStyle/>
          <a:p>
            <a:pPr eaLnBrk="1" hangingPunct="1"/>
            <a:r>
              <a:rPr lang="en-US" altLang="en-US"/>
              <a:t>This is the apex judicial body in the country and is situated in Delhi.</a:t>
            </a:r>
          </a:p>
          <a:p>
            <a:pPr eaLnBrk="1" hangingPunct="1"/>
            <a:r>
              <a:rPr lang="en-US" altLang="en-US"/>
              <a:t>It consists of 25 judges and a Chief Justice, who is appointed by the President of India.</a:t>
            </a:r>
          </a:p>
          <a:p>
            <a:pPr eaLnBrk="1" hangingPunct="1"/>
            <a:r>
              <a:rPr lang="en-US" altLang="en-US"/>
              <a:t>The judges of the Supreme Court retires at the age of 65 and cannot be employed in any of the Government establishment, State or Union, after retirement.</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0AC47799-8970-DE12-FE26-B773A4AE5F6C}"/>
              </a:ext>
            </a:extLst>
          </p:cNvPr>
          <p:cNvSpPr>
            <a:spLocks noGrp="1" noChangeArrowheads="1"/>
          </p:cNvSpPr>
          <p:nvPr>
            <p:ph type="title"/>
          </p:nvPr>
        </p:nvSpPr>
        <p:spPr/>
        <p:txBody>
          <a:bodyPr/>
          <a:lstStyle/>
          <a:p>
            <a:pPr eaLnBrk="1" hangingPunct="1"/>
            <a:r>
              <a:rPr lang="en-US" altLang="en-US"/>
              <a:t>The Supreme Court</a:t>
            </a:r>
          </a:p>
        </p:txBody>
      </p:sp>
      <p:sp>
        <p:nvSpPr>
          <p:cNvPr id="20483" name="Rectangle 3">
            <a:extLst>
              <a:ext uri="{FF2B5EF4-FFF2-40B4-BE49-F238E27FC236}">
                <a16:creationId xmlns:a16="http://schemas.microsoft.com/office/drawing/2014/main" id="{412AFCD5-E3A5-8437-4C2F-E9EE05EC101B}"/>
              </a:ext>
            </a:extLst>
          </p:cNvPr>
          <p:cNvSpPr>
            <a:spLocks noGrp="1" noChangeArrowheads="1"/>
          </p:cNvSpPr>
          <p:nvPr>
            <p:ph type="body" idx="1"/>
          </p:nvPr>
        </p:nvSpPr>
        <p:spPr/>
        <p:txBody>
          <a:bodyPr/>
          <a:lstStyle/>
          <a:p>
            <a:pPr eaLnBrk="1" hangingPunct="1"/>
            <a:r>
              <a:rPr lang="en-US" altLang="en-US" dirty="0"/>
              <a:t>The main functions of the Supreme Court of India includes solving disputes between the States and the Union Governments, hearing of appeals of various High Courts and any matter pertaining to the law in its opinion.</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183E255F-2105-10E6-C68B-0167578EFD4F}"/>
              </a:ext>
            </a:extLst>
          </p:cNvPr>
          <p:cNvSpPr>
            <a:spLocks noGrp="1" noChangeArrowheads="1"/>
          </p:cNvSpPr>
          <p:nvPr>
            <p:ph type="title"/>
          </p:nvPr>
        </p:nvSpPr>
        <p:spPr/>
        <p:txBody>
          <a:bodyPr/>
          <a:lstStyle/>
          <a:p>
            <a:pPr eaLnBrk="1" hangingPunct="1"/>
            <a:r>
              <a:rPr lang="en-US" altLang="en-US"/>
              <a:t>Other Important Officials</a:t>
            </a:r>
          </a:p>
        </p:txBody>
      </p:sp>
      <p:sp>
        <p:nvSpPr>
          <p:cNvPr id="21507" name="Rectangle 3">
            <a:extLst>
              <a:ext uri="{FF2B5EF4-FFF2-40B4-BE49-F238E27FC236}">
                <a16:creationId xmlns:a16="http://schemas.microsoft.com/office/drawing/2014/main" id="{0FA0E51A-823E-BC12-BD6D-A8FDA86F7131}"/>
              </a:ext>
            </a:extLst>
          </p:cNvPr>
          <p:cNvSpPr>
            <a:spLocks noGrp="1" noChangeArrowheads="1"/>
          </p:cNvSpPr>
          <p:nvPr>
            <p:ph type="body" idx="1"/>
          </p:nvPr>
        </p:nvSpPr>
        <p:spPr/>
        <p:txBody>
          <a:bodyPr/>
          <a:lstStyle/>
          <a:p>
            <a:pPr eaLnBrk="1" hangingPunct="1"/>
            <a:r>
              <a:rPr lang="en-US" altLang="en-US" dirty="0"/>
              <a:t>The Comptroller and Auditor General of India (CAG)</a:t>
            </a:r>
          </a:p>
          <a:p>
            <a:pPr lvl="2" eaLnBrk="1" hangingPunct="1"/>
            <a:r>
              <a:rPr lang="en-US" altLang="en-US" dirty="0"/>
              <a:t>He is appointed by the President of India.</a:t>
            </a:r>
          </a:p>
          <a:p>
            <a:pPr lvl="2" eaLnBrk="1" hangingPunct="1"/>
            <a:r>
              <a:rPr lang="en-US" altLang="en-US" dirty="0"/>
              <a:t>He is responsible for keeping a vigil over the finances of the State and Union Governments and make sure that the money allocated by the voting of the legislature is spent in a fair and judicious manner.</a:t>
            </a:r>
          </a:p>
          <a:p>
            <a:pPr lvl="2" eaLnBrk="1" hangingPunct="1">
              <a:buFont typeface="Wingdings" panose="05000000000000000000" pitchFamily="2" charset="2"/>
              <a:buNone/>
            </a:pPr>
            <a:endParaRPr lang="en-US" altLang="en-US" dirty="0"/>
          </a:p>
          <a:p>
            <a:pPr eaLnBrk="1" hangingPunct="1"/>
            <a:endParaRPr lang="en-US" altLang="en-US"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97B2830A-FFA9-348E-EBC8-F4AD0644AF54}"/>
              </a:ext>
            </a:extLst>
          </p:cNvPr>
          <p:cNvSpPr>
            <a:spLocks noGrp="1" noChangeArrowheads="1"/>
          </p:cNvSpPr>
          <p:nvPr>
            <p:ph type="title"/>
          </p:nvPr>
        </p:nvSpPr>
        <p:spPr/>
        <p:txBody>
          <a:bodyPr/>
          <a:lstStyle/>
          <a:p>
            <a:pPr eaLnBrk="1" hangingPunct="1"/>
            <a:r>
              <a:rPr lang="en-US" altLang="en-US"/>
              <a:t>The Attorney General of India	</a:t>
            </a:r>
          </a:p>
        </p:txBody>
      </p:sp>
      <p:sp>
        <p:nvSpPr>
          <p:cNvPr id="22531" name="Rectangle 3">
            <a:extLst>
              <a:ext uri="{FF2B5EF4-FFF2-40B4-BE49-F238E27FC236}">
                <a16:creationId xmlns:a16="http://schemas.microsoft.com/office/drawing/2014/main" id="{69736850-1000-159E-8948-07FAA531AF0F}"/>
              </a:ext>
            </a:extLst>
          </p:cNvPr>
          <p:cNvSpPr>
            <a:spLocks noGrp="1" noChangeArrowheads="1"/>
          </p:cNvSpPr>
          <p:nvPr>
            <p:ph type="body" idx="1"/>
          </p:nvPr>
        </p:nvSpPr>
        <p:spPr/>
        <p:txBody>
          <a:bodyPr/>
          <a:lstStyle/>
          <a:p>
            <a:pPr eaLnBrk="1" hangingPunct="1">
              <a:lnSpc>
                <a:spcPct val="90000"/>
              </a:lnSpc>
            </a:pPr>
            <a:r>
              <a:rPr lang="en-US" altLang="en-US" dirty="0"/>
              <a:t>He is appointed by the President of India</a:t>
            </a:r>
          </a:p>
          <a:p>
            <a:pPr eaLnBrk="1" hangingPunct="1">
              <a:lnSpc>
                <a:spcPct val="90000"/>
              </a:lnSpc>
            </a:pPr>
            <a:r>
              <a:rPr lang="en-US" altLang="en-US" dirty="0"/>
              <a:t>He can take part in the proceedings of the Parliament and its committees but do not have voting rights.</a:t>
            </a:r>
          </a:p>
          <a:p>
            <a:pPr eaLnBrk="1" hangingPunct="1">
              <a:lnSpc>
                <a:spcPct val="90000"/>
              </a:lnSpc>
            </a:pPr>
            <a:r>
              <a:rPr lang="en-US" altLang="en-US" dirty="0"/>
              <a:t>He is primarily responsible for giving expert legal advice to the Government of India and other legal tasks assigned to him.</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3D9DD5A5-490D-3FF9-782A-232262B8B170}"/>
              </a:ext>
            </a:extLst>
          </p:cNvPr>
          <p:cNvSpPr>
            <a:spLocks noGrp="1" noChangeArrowheads="1"/>
          </p:cNvSpPr>
          <p:nvPr>
            <p:ph type="title"/>
          </p:nvPr>
        </p:nvSpPr>
        <p:spPr/>
        <p:txBody>
          <a:bodyPr/>
          <a:lstStyle/>
          <a:p>
            <a:pPr eaLnBrk="1" hangingPunct="1"/>
            <a:r>
              <a:rPr lang="en-US" altLang="en-US"/>
              <a:t>Governor</a:t>
            </a:r>
          </a:p>
        </p:txBody>
      </p:sp>
      <p:sp>
        <p:nvSpPr>
          <p:cNvPr id="23555" name="Rectangle 3">
            <a:extLst>
              <a:ext uri="{FF2B5EF4-FFF2-40B4-BE49-F238E27FC236}">
                <a16:creationId xmlns:a16="http://schemas.microsoft.com/office/drawing/2014/main" id="{B908580D-398C-EF9E-6484-E74CDF8F57BF}"/>
              </a:ext>
            </a:extLst>
          </p:cNvPr>
          <p:cNvSpPr>
            <a:spLocks noGrp="1" noChangeArrowheads="1"/>
          </p:cNvSpPr>
          <p:nvPr>
            <p:ph type="body" idx="1"/>
          </p:nvPr>
        </p:nvSpPr>
        <p:spPr/>
        <p:txBody>
          <a:bodyPr/>
          <a:lstStyle/>
          <a:p>
            <a:pPr eaLnBrk="1" hangingPunct="1">
              <a:lnSpc>
                <a:spcPct val="80000"/>
              </a:lnSpc>
            </a:pPr>
            <a:r>
              <a:rPr lang="en-US" altLang="en-US" sz="2600"/>
              <a:t>He is the executive head of the State and is appointed by the President.</a:t>
            </a:r>
          </a:p>
          <a:p>
            <a:pPr eaLnBrk="1" hangingPunct="1">
              <a:lnSpc>
                <a:spcPct val="80000"/>
              </a:lnSpc>
            </a:pPr>
            <a:r>
              <a:rPr lang="en-US" altLang="en-US" sz="2600"/>
              <a:t>The tenure for the appointment is 5 yrs.</a:t>
            </a:r>
          </a:p>
          <a:p>
            <a:pPr eaLnBrk="1" hangingPunct="1">
              <a:lnSpc>
                <a:spcPct val="80000"/>
              </a:lnSpc>
            </a:pPr>
            <a:r>
              <a:rPr lang="en-US" altLang="en-US" sz="2600"/>
              <a:t>Major Functions are:</a:t>
            </a:r>
          </a:p>
          <a:p>
            <a:pPr lvl="1" eaLnBrk="1" hangingPunct="1">
              <a:lnSpc>
                <a:spcPct val="80000"/>
              </a:lnSpc>
            </a:pPr>
            <a:r>
              <a:rPr lang="en-US" altLang="en-US" sz="2200"/>
              <a:t>He’s responsible for the appointment of Council of Ministers .</a:t>
            </a:r>
          </a:p>
          <a:p>
            <a:pPr lvl="1" eaLnBrk="1" hangingPunct="1">
              <a:lnSpc>
                <a:spcPct val="80000"/>
              </a:lnSpc>
            </a:pPr>
            <a:r>
              <a:rPr lang="en-US" altLang="en-US" sz="2200"/>
              <a:t>He is responsible for causing the normal or supplementary budgets to be presented each year.</a:t>
            </a:r>
          </a:p>
          <a:p>
            <a:pPr lvl="1" eaLnBrk="1" hangingPunct="1">
              <a:lnSpc>
                <a:spcPct val="80000"/>
              </a:lnSpc>
            </a:pPr>
            <a:r>
              <a:rPr lang="en-US" altLang="en-US" sz="2200"/>
              <a:t>He can also sanction funds out of contingency fund to the government to meet unexpected expenses of the state.</a:t>
            </a:r>
          </a:p>
          <a:p>
            <a:pPr lvl="1" eaLnBrk="1" hangingPunct="1">
              <a:lnSpc>
                <a:spcPct val="80000"/>
              </a:lnSpc>
            </a:pPr>
            <a:r>
              <a:rPr lang="en-US" altLang="en-US" sz="2200"/>
              <a:t>He is responsible for giving the assent to the bills passed by the state legislation, without which they cannot become an Act of Law</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48ACC79E-661A-6B8F-7030-2B47D72C98F5}"/>
              </a:ext>
            </a:extLst>
          </p:cNvPr>
          <p:cNvSpPr>
            <a:spLocks noGrp="1" noChangeArrowheads="1"/>
          </p:cNvSpPr>
          <p:nvPr>
            <p:ph type="title"/>
          </p:nvPr>
        </p:nvSpPr>
        <p:spPr/>
        <p:txBody>
          <a:bodyPr/>
          <a:lstStyle/>
          <a:p>
            <a:pPr eaLnBrk="1" hangingPunct="1"/>
            <a:r>
              <a:rPr lang="en-US" altLang="en-US"/>
              <a:t>Chief Minister</a:t>
            </a:r>
          </a:p>
        </p:txBody>
      </p:sp>
      <p:sp>
        <p:nvSpPr>
          <p:cNvPr id="24579" name="Rectangle 3">
            <a:extLst>
              <a:ext uri="{FF2B5EF4-FFF2-40B4-BE49-F238E27FC236}">
                <a16:creationId xmlns:a16="http://schemas.microsoft.com/office/drawing/2014/main" id="{BBD21E10-542C-2652-F7DF-5B6D7E813007}"/>
              </a:ext>
            </a:extLst>
          </p:cNvPr>
          <p:cNvSpPr>
            <a:spLocks noGrp="1" noChangeArrowheads="1"/>
          </p:cNvSpPr>
          <p:nvPr>
            <p:ph type="body" idx="1"/>
          </p:nvPr>
        </p:nvSpPr>
        <p:spPr/>
        <p:txBody>
          <a:bodyPr/>
          <a:lstStyle/>
          <a:p>
            <a:pPr eaLnBrk="1" hangingPunct="1"/>
            <a:r>
              <a:rPr lang="en-US" altLang="en-US"/>
              <a:t>He’s the real executive of the State administration, and is the leader of the party which is in majority in the State Legislative Assembly, and is appointed by the Governor.</a:t>
            </a:r>
          </a:p>
          <a:p>
            <a:pPr eaLnBrk="1" hangingPunct="1"/>
            <a:r>
              <a:rPr lang="en-US" altLang="en-US"/>
              <a:t>He recommends the name of persons for the council of ministers.</a:t>
            </a:r>
          </a:p>
          <a:p>
            <a:pPr eaLnBrk="1" hangingPunct="1"/>
            <a:r>
              <a:rPr lang="en-US" altLang="en-US"/>
              <a:t>He formulates the administrative and executive policies of the state and presides over the meetings of the cabinet.</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4388C-575C-61C9-7CC0-2549D1091F5C}"/>
              </a:ext>
            </a:extLst>
          </p:cNvPr>
          <p:cNvSpPr>
            <a:spLocks noGrp="1"/>
          </p:cNvSpPr>
          <p:nvPr>
            <p:ph type="ctrTitle"/>
          </p:nvPr>
        </p:nvSpPr>
        <p:spPr/>
        <p:txBody>
          <a:bodyPr>
            <a:normAutofit/>
          </a:bodyPr>
          <a:lstStyle/>
          <a:p>
            <a:r>
              <a:rPr lang="en-US" sz="4400" b="1" dirty="0">
                <a:latin typeface="Times New Roman" panose="02020603050405020304" pitchFamily="18" charset="0"/>
                <a:cs typeface="Times New Roman" panose="02020603050405020304" pitchFamily="18" charset="0"/>
              </a:rPr>
              <a:t>PUBLIC SERVICE COMMISSION</a:t>
            </a:r>
            <a:br>
              <a:rPr lang="en-US" sz="4400" b="1" dirty="0">
                <a:latin typeface="Times New Roman" panose="02020603050405020304" pitchFamily="18" charset="0"/>
                <a:cs typeface="Times New Roman" panose="02020603050405020304" pitchFamily="18" charset="0"/>
              </a:rPr>
            </a:br>
            <a:endParaRPr lang="en-US" sz="4400" b="1"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663E9535-41BC-1583-EF12-7522BBB76C51}"/>
              </a:ext>
            </a:extLst>
          </p:cNvPr>
          <p:cNvSpPr>
            <a:spLocks noGrp="1"/>
          </p:cNvSpPr>
          <p:nvPr>
            <p:ph type="subTitle" idx="1"/>
          </p:nvPr>
        </p:nvSpPr>
        <p:spPr/>
        <p:txBody>
          <a:bodyPr>
            <a:normAutofit/>
          </a:bodyPr>
          <a:lstStyle/>
          <a:p>
            <a:r>
              <a:rPr lang="en-IN" sz="2800" dirty="0">
                <a:solidFill>
                  <a:schemeClr val="accent5">
                    <a:lumMod val="75000"/>
                  </a:schemeClr>
                </a:solidFill>
                <a:latin typeface="Times New Roman" panose="02020603050405020304" pitchFamily="18" charset="0"/>
                <a:cs typeface="Times New Roman" panose="02020603050405020304" pitchFamily="18" charset="0"/>
              </a:rPr>
              <a:t>Ms. Khushbu Prasad</a:t>
            </a:r>
            <a:br>
              <a:rPr lang="en-IN" sz="2800" dirty="0">
                <a:solidFill>
                  <a:schemeClr val="accent5">
                    <a:lumMod val="75000"/>
                  </a:schemeClr>
                </a:solidFill>
                <a:latin typeface="Times New Roman" panose="02020603050405020304" pitchFamily="18" charset="0"/>
                <a:cs typeface="Times New Roman" panose="02020603050405020304" pitchFamily="18" charset="0"/>
              </a:rPr>
            </a:br>
            <a:r>
              <a:rPr lang="en-IN" sz="2800" dirty="0">
                <a:solidFill>
                  <a:schemeClr val="accent5">
                    <a:lumMod val="75000"/>
                  </a:schemeClr>
                </a:solidFill>
                <a:latin typeface="Times New Roman" panose="02020603050405020304" pitchFamily="18" charset="0"/>
                <a:cs typeface="Times New Roman" panose="02020603050405020304" pitchFamily="18" charset="0"/>
              </a:rPr>
              <a:t>Assistant Professor, Amity Law School, Amity University Patna</a:t>
            </a:r>
            <a:endParaRPr lang="en-US" sz="2800" dirty="0">
              <a:solidFill>
                <a:schemeClr val="accent5">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44998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5658388-1719-4C83-AA0E-888FF8DEC042}"/>
              </a:ext>
            </a:extLst>
          </p:cNvPr>
          <p:cNvSpPr/>
          <p:nvPr/>
        </p:nvSpPr>
        <p:spPr>
          <a:xfrm>
            <a:off x="1091270" y="69001"/>
            <a:ext cx="8169965" cy="5831853"/>
          </a:xfrm>
          <a:prstGeom prst="rect">
            <a:avLst/>
          </a:prstGeom>
          <a:noFill/>
        </p:spPr>
        <p:txBody>
          <a:bodyPr wrap="square" lIns="91440" tIns="45720" rIns="91440" bIns="45720">
            <a:spAutoFit/>
          </a:bodyPr>
          <a:lstStyle/>
          <a:p>
            <a:pPr algn="just">
              <a:lnSpc>
                <a:spcPct val="150000"/>
              </a:lnSpc>
            </a:pPr>
            <a:r>
              <a:rPr lang="en-US" sz="2800" b="1" cap="none" spc="0" dirty="0">
                <a:ln w="0"/>
                <a:solidFill>
                  <a:schemeClr val="tx1"/>
                </a:solidFill>
                <a:latin typeface="Times New Roman" panose="02020603050405020304" pitchFamily="18" charset="0"/>
                <a:cs typeface="Times New Roman" panose="02020603050405020304" pitchFamily="18" charset="0"/>
              </a:rPr>
              <a:t>INTRODUCTION</a:t>
            </a:r>
            <a:endParaRPr lang="en-US" sz="2800" b="1" dirty="0">
              <a:ln w="0"/>
              <a:latin typeface="Times New Roman" panose="02020603050405020304" pitchFamily="18" charset="0"/>
              <a:cs typeface="Times New Roman" panose="02020603050405020304" pitchFamily="18" charset="0"/>
            </a:endParaRPr>
          </a:p>
          <a:p>
            <a:pPr algn="just">
              <a:lnSpc>
                <a:spcPct val="150000"/>
              </a:lnSpc>
            </a:pPr>
            <a:r>
              <a:rPr lang="en-US" sz="2800" b="1" dirty="0">
                <a:ln w="0"/>
                <a:latin typeface="Times New Roman" panose="02020603050405020304" pitchFamily="18" charset="0"/>
                <a:cs typeface="Times New Roman" panose="02020603050405020304" pitchFamily="18" charset="0"/>
              </a:rPr>
              <a:t>COMPOSITION/APPOINTMENTS</a:t>
            </a:r>
          </a:p>
          <a:p>
            <a:pPr algn="just">
              <a:lnSpc>
                <a:spcPct val="150000"/>
              </a:lnSpc>
            </a:pPr>
            <a:r>
              <a:rPr lang="en-US" sz="2800" b="1" cap="none" spc="0" dirty="0">
                <a:ln w="0"/>
                <a:solidFill>
                  <a:schemeClr val="tx1"/>
                </a:solidFill>
                <a:latin typeface="Times New Roman" panose="02020603050405020304" pitchFamily="18" charset="0"/>
                <a:cs typeface="Times New Roman" panose="02020603050405020304" pitchFamily="18" charset="0"/>
              </a:rPr>
              <a:t>REMOVAL AND SUSPENSION      </a:t>
            </a:r>
          </a:p>
          <a:p>
            <a:pPr algn="just">
              <a:lnSpc>
                <a:spcPct val="150000"/>
              </a:lnSpc>
            </a:pPr>
            <a:r>
              <a:rPr lang="en-US" sz="2800" b="1" dirty="0">
                <a:ln w="0"/>
                <a:latin typeface="Times New Roman" panose="02020603050405020304" pitchFamily="18" charset="0"/>
                <a:cs typeface="Times New Roman" panose="02020603050405020304" pitchFamily="18" charset="0"/>
              </a:rPr>
              <a:t>POWERS                                          </a:t>
            </a:r>
          </a:p>
          <a:p>
            <a:pPr algn="just">
              <a:lnSpc>
                <a:spcPct val="150000"/>
              </a:lnSpc>
            </a:pPr>
            <a:r>
              <a:rPr lang="en-US" sz="2800" b="1" cap="none" spc="0" dirty="0">
                <a:ln w="0"/>
                <a:solidFill>
                  <a:schemeClr val="tx1"/>
                </a:solidFill>
                <a:latin typeface="Times New Roman" panose="02020603050405020304" pitchFamily="18" charset="0"/>
                <a:cs typeface="Times New Roman" panose="02020603050405020304" pitchFamily="18" charset="0"/>
              </a:rPr>
              <a:t>PROHIBITIONS                                  </a:t>
            </a:r>
          </a:p>
          <a:p>
            <a:pPr algn="just">
              <a:lnSpc>
                <a:spcPct val="150000"/>
              </a:lnSpc>
            </a:pPr>
            <a:r>
              <a:rPr lang="en-US" sz="2800" b="1" cap="none" spc="0" dirty="0">
                <a:ln w="0"/>
                <a:solidFill>
                  <a:schemeClr val="tx1"/>
                </a:solidFill>
                <a:latin typeface="Times New Roman" panose="02020603050405020304" pitchFamily="18" charset="0"/>
                <a:cs typeface="Times New Roman" panose="02020603050405020304" pitchFamily="18" charset="0"/>
              </a:rPr>
              <a:t>FUNCTIONS                                          </a:t>
            </a:r>
          </a:p>
          <a:p>
            <a:pPr algn="just">
              <a:lnSpc>
                <a:spcPct val="150000"/>
              </a:lnSpc>
            </a:pPr>
            <a:r>
              <a:rPr lang="en-US" sz="2800" b="1" cap="none" spc="0" dirty="0">
                <a:ln w="0"/>
                <a:solidFill>
                  <a:schemeClr val="tx1"/>
                </a:solidFill>
                <a:latin typeface="Times New Roman" panose="02020603050405020304" pitchFamily="18" charset="0"/>
                <a:cs typeface="Times New Roman" panose="02020603050405020304" pitchFamily="18" charset="0"/>
              </a:rPr>
              <a:t>ADDITIONAL FUNCTIONS                 </a:t>
            </a:r>
          </a:p>
          <a:p>
            <a:pPr algn="just">
              <a:lnSpc>
                <a:spcPct val="150000"/>
              </a:lnSpc>
            </a:pPr>
            <a:r>
              <a:rPr lang="en-US" sz="2800" b="1" dirty="0">
                <a:ln w="0"/>
                <a:latin typeface="Times New Roman" panose="02020603050405020304" pitchFamily="18" charset="0"/>
                <a:cs typeface="Times New Roman" panose="02020603050405020304" pitchFamily="18" charset="0"/>
              </a:rPr>
              <a:t>EXPENSES                                             </a:t>
            </a:r>
          </a:p>
          <a:p>
            <a:pPr algn="just">
              <a:lnSpc>
                <a:spcPct val="150000"/>
              </a:lnSpc>
            </a:pPr>
            <a:r>
              <a:rPr lang="en-US" sz="2800" b="1" cap="none" spc="0" dirty="0">
                <a:ln w="0"/>
                <a:solidFill>
                  <a:schemeClr val="tx1"/>
                </a:solidFill>
                <a:latin typeface="Times New Roman" panose="02020603050405020304" pitchFamily="18" charset="0"/>
                <a:cs typeface="Times New Roman" panose="02020603050405020304" pitchFamily="18" charset="0"/>
              </a:rPr>
              <a:t>REPORTS                                                 </a:t>
            </a:r>
          </a:p>
        </p:txBody>
      </p:sp>
      <p:sp>
        <p:nvSpPr>
          <p:cNvPr id="3" name="Star: 5 Points 2">
            <a:extLst>
              <a:ext uri="{FF2B5EF4-FFF2-40B4-BE49-F238E27FC236}">
                <a16:creationId xmlns:a16="http://schemas.microsoft.com/office/drawing/2014/main" id="{AB88DC0A-2E05-492C-9D85-EFD5E8BD8D6F}"/>
              </a:ext>
            </a:extLst>
          </p:cNvPr>
          <p:cNvSpPr/>
          <p:nvPr/>
        </p:nvSpPr>
        <p:spPr>
          <a:xfrm>
            <a:off x="586769" y="273269"/>
            <a:ext cx="420414" cy="378373"/>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Star: 5 Points 3">
            <a:extLst>
              <a:ext uri="{FF2B5EF4-FFF2-40B4-BE49-F238E27FC236}">
                <a16:creationId xmlns:a16="http://schemas.microsoft.com/office/drawing/2014/main" id="{A16F8B05-92E7-473F-B786-58AF16F81048}"/>
              </a:ext>
            </a:extLst>
          </p:cNvPr>
          <p:cNvSpPr/>
          <p:nvPr/>
        </p:nvSpPr>
        <p:spPr>
          <a:xfrm>
            <a:off x="571009" y="919652"/>
            <a:ext cx="420414" cy="378373"/>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Star: 5 Points 4">
            <a:extLst>
              <a:ext uri="{FF2B5EF4-FFF2-40B4-BE49-F238E27FC236}">
                <a16:creationId xmlns:a16="http://schemas.microsoft.com/office/drawing/2014/main" id="{0430AA12-339E-4747-B76C-68CC31BBCB26}"/>
              </a:ext>
            </a:extLst>
          </p:cNvPr>
          <p:cNvSpPr/>
          <p:nvPr/>
        </p:nvSpPr>
        <p:spPr>
          <a:xfrm>
            <a:off x="534221" y="5370772"/>
            <a:ext cx="420414" cy="378373"/>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Star: 5 Points 5">
            <a:extLst>
              <a:ext uri="{FF2B5EF4-FFF2-40B4-BE49-F238E27FC236}">
                <a16:creationId xmlns:a16="http://schemas.microsoft.com/office/drawing/2014/main" id="{2A3DDC8A-EED2-4ADA-9D94-806E2282C766}"/>
              </a:ext>
            </a:extLst>
          </p:cNvPr>
          <p:cNvSpPr/>
          <p:nvPr/>
        </p:nvSpPr>
        <p:spPr>
          <a:xfrm>
            <a:off x="565757" y="4698109"/>
            <a:ext cx="420414" cy="378373"/>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Star: 5 Points 6">
            <a:extLst>
              <a:ext uri="{FF2B5EF4-FFF2-40B4-BE49-F238E27FC236}">
                <a16:creationId xmlns:a16="http://schemas.microsoft.com/office/drawing/2014/main" id="{CAC37321-86AB-4FBC-A790-AFB4F3BAC142}"/>
              </a:ext>
            </a:extLst>
          </p:cNvPr>
          <p:cNvSpPr/>
          <p:nvPr/>
        </p:nvSpPr>
        <p:spPr>
          <a:xfrm>
            <a:off x="576265" y="4056979"/>
            <a:ext cx="420414" cy="378373"/>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Star: 5 Points 7">
            <a:extLst>
              <a:ext uri="{FF2B5EF4-FFF2-40B4-BE49-F238E27FC236}">
                <a16:creationId xmlns:a16="http://schemas.microsoft.com/office/drawing/2014/main" id="{EC831BC7-F6A0-40A3-AE1C-2F9254825984}"/>
              </a:ext>
            </a:extLst>
          </p:cNvPr>
          <p:cNvSpPr/>
          <p:nvPr/>
        </p:nvSpPr>
        <p:spPr>
          <a:xfrm>
            <a:off x="565754" y="3436878"/>
            <a:ext cx="420414" cy="378373"/>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Star: 5 Points 8">
            <a:extLst>
              <a:ext uri="{FF2B5EF4-FFF2-40B4-BE49-F238E27FC236}">
                <a16:creationId xmlns:a16="http://schemas.microsoft.com/office/drawing/2014/main" id="{3EDD80C9-F8EC-4136-8FCD-1C6BB8921C06}"/>
              </a:ext>
            </a:extLst>
          </p:cNvPr>
          <p:cNvSpPr/>
          <p:nvPr/>
        </p:nvSpPr>
        <p:spPr>
          <a:xfrm>
            <a:off x="555244" y="2785232"/>
            <a:ext cx="420414" cy="378373"/>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Star: 5 Points 9">
            <a:extLst>
              <a:ext uri="{FF2B5EF4-FFF2-40B4-BE49-F238E27FC236}">
                <a16:creationId xmlns:a16="http://schemas.microsoft.com/office/drawing/2014/main" id="{E38E113D-C46C-44DB-90A7-BC7E43CDB16F}"/>
              </a:ext>
            </a:extLst>
          </p:cNvPr>
          <p:cNvSpPr/>
          <p:nvPr/>
        </p:nvSpPr>
        <p:spPr>
          <a:xfrm>
            <a:off x="544734" y="2154613"/>
            <a:ext cx="420414" cy="378373"/>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Star: 5 Points 10">
            <a:extLst>
              <a:ext uri="{FF2B5EF4-FFF2-40B4-BE49-F238E27FC236}">
                <a16:creationId xmlns:a16="http://schemas.microsoft.com/office/drawing/2014/main" id="{90618348-B253-401A-AA02-17C6F9FF6B1D}"/>
              </a:ext>
            </a:extLst>
          </p:cNvPr>
          <p:cNvSpPr/>
          <p:nvPr/>
        </p:nvSpPr>
        <p:spPr>
          <a:xfrm>
            <a:off x="576269" y="1513484"/>
            <a:ext cx="420414" cy="378373"/>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30701793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mph" presetSubtype="0" fill="remove" grpId="0" nodeType="clickEffect">
                                  <p:stCondLst>
                                    <p:cond delay="0"/>
                                  </p:stCondLst>
                                  <p:childTnLst>
                                    <p:animClr clrSpc="rgb" dir="cw">
                                      <p:cBhvr override="childStyle">
                                        <p:cTn id="6" dur="250" autoRev="1" fill="remove"/>
                                        <p:tgtEl>
                                          <p:spTgt spid="2"/>
                                        </p:tgtEl>
                                        <p:attrNameLst>
                                          <p:attrName>style.color</p:attrName>
                                        </p:attrNameLst>
                                      </p:cBhvr>
                                      <p:to>
                                        <a:schemeClr val="bg1"/>
                                      </p:to>
                                    </p:animClr>
                                    <p:animClr clrSpc="rgb" dir="cw">
                                      <p:cBhvr>
                                        <p:cTn id="7" dur="250" autoRev="1" fill="remove"/>
                                        <p:tgtEl>
                                          <p:spTgt spid="2"/>
                                        </p:tgtEl>
                                        <p:attrNameLst>
                                          <p:attrName>fillcolor</p:attrName>
                                        </p:attrNameLst>
                                      </p:cBhvr>
                                      <p:to>
                                        <a:schemeClr val="bg1"/>
                                      </p:to>
                                    </p:animClr>
                                    <p:set>
                                      <p:cBhvr>
                                        <p:cTn id="8" dur="250" autoRev="1" fill="remove"/>
                                        <p:tgtEl>
                                          <p:spTgt spid="2"/>
                                        </p:tgtEl>
                                        <p:attrNameLst>
                                          <p:attrName>fill.type</p:attrName>
                                        </p:attrNameLst>
                                      </p:cBhvr>
                                      <p:to>
                                        <p:strVal val="solid"/>
                                      </p:to>
                                    </p:set>
                                    <p:set>
                                      <p:cBhvr>
                                        <p:cTn id="9" dur="250" autoRev="1" fill="remove"/>
                                        <p:tgtEl>
                                          <p:spTgt spid="2"/>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B1C6118-DFB9-4A77-9591-BE7A4385655E}"/>
              </a:ext>
            </a:extLst>
          </p:cNvPr>
          <p:cNvSpPr txBox="1"/>
          <p:nvPr/>
        </p:nvSpPr>
        <p:spPr>
          <a:xfrm>
            <a:off x="215464" y="15081"/>
            <a:ext cx="11761072" cy="7131248"/>
          </a:xfrm>
          <a:prstGeom prst="rect">
            <a:avLst/>
          </a:prstGeom>
          <a:blipFill dpi="0" rotWithShape="1">
            <a:blip r:embed="rId2">
              <a:alphaModFix amt="0"/>
            </a:blip>
            <a:srcRect/>
            <a:tile tx="0" ty="0" sx="100000" sy="100000" flip="none" algn="tl"/>
          </a:blipFill>
        </p:spPr>
        <p:txBody>
          <a:bodyPr wrap="square">
            <a:spAutoFit/>
          </a:bodyPr>
          <a:lstStyle/>
          <a:p>
            <a:pPr algn="just">
              <a:lnSpc>
                <a:spcPct val="150000"/>
              </a:lnSpc>
            </a:pPr>
            <a:r>
              <a:rPr lang="en-US" sz="3200" b="1" u="sng" cap="none" spc="0" dirty="0">
                <a:ln w="0"/>
                <a:solidFill>
                  <a:srgbClr val="0070C0"/>
                </a:solidFill>
                <a:latin typeface="Times New Roman" panose="02020603050405020304" pitchFamily="18" charset="0"/>
                <a:cs typeface="Times New Roman" panose="02020603050405020304" pitchFamily="18" charset="0"/>
              </a:rPr>
              <a:t>INTRODUCTION</a:t>
            </a:r>
          </a:p>
          <a:p>
            <a:pPr algn="just"/>
            <a:endParaRPr lang="en-US" sz="2000" dirty="0">
              <a:ln w="0"/>
              <a:latin typeface="Times New Roman" panose="02020603050405020304" pitchFamily="18" charset="0"/>
              <a:cs typeface="Times New Roman" panose="02020603050405020304" pitchFamily="18" charset="0"/>
            </a:endParaRPr>
          </a:p>
          <a:p>
            <a:pPr algn="just"/>
            <a:r>
              <a:rPr lang="en-US" sz="2200" dirty="0">
                <a:ln w="0"/>
                <a:latin typeface="Times New Roman" panose="02020603050405020304" pitchFamily="18" charset="0"/>
                <a:cs typeface="Times New Roman" panose="02020603050405020304" pitchFamily="18" charset="0"/>
              </a:rPr>
              <a:t>* STATUTORY BODY – CONDUCTS EXAMINATIONS – THREE LEVELS</a:t>
            </a:r>
          </a:p>
          <a:p>
            <a:pPr algn="just">
              <a:lnSpc>
                <a:spcPct val="150000"/>
              </a:lnSpc>
            </a:pPr>
            <a:r>
              <a:rPr lang="en-US" sz="2200" dirty="0">
                <a:ln w="0"/>
                <a:latin typeface="Times New Roman" panose="02020603050405020304" pitchFamily="18" charset="0"/>
                <a:cs typeface="Times New Roman" panose="02020603050405020304" pitchFamily="18" charset="0"/>
              </a:rPr>
              <a:t> </a:t>
            </a:r>
            <a:r>
              <a:rPr lang="en-US" sz="2200" dirty="0" err="1">
                <a:ln w="0"/>
                <a:latin typeface="Times New Roman" panose="02020603050405020304" pitchFamily="18" charset="0"/>
                <a:cs typeface="Times New Roman" panose="02020603050405020304" pitchFamily="18" charset="0"/>
              </a:rPr>
              <a:t>i</a:t>
            </a:r>
            <a:r>
              <a:rPr lang="en-US" sz="2200" dirty="0">
                <a:ln w="0"/>
                <a:latin typeface="Times New Roman" panose="02020603050405020304" pitchFamily="18" charset="0"/>
                <a:cs typeface="Times New Roman" panose="02020603050405020304" pitchFamily="18" charset="0"/>
              </a:rPr>
              <a:t>) UPSC – UNION PUBLIC SERVICE COMMMISSION</a:t>
            </a:r>
          </a:p>
          <a:p>
            <a:pPr algn="just">
              <a:lnSpc>
                <a:spcPct val="150000"/>
              </a:lnSpc>
            </a:pPr>
            <a:r>
              <a:rPr lang="en-US" sz="2200" dirty="0">
                <a:ln w="0"/>
                <a:latin typeface="Times New Roman" panose="02020603050405020304" pitchFamily="18" charset="0"/>
                <a:cs typeface="Times New Roman" panose="02020603050405020304" pitchFamily="18" charset="0"/>
              </a:rPr>
              <a:t>ii) SPSC – STATE PUBLIC SERVICE COMMISSION</a:t>
            </a:r>
            <a:endParaRPr lang="en-US" sz="2200" cap="none" spc="0" dirty="0">
              <a:ln w="0"/>
              <a:solidFill>
                <a:schemeClr val="tx1"/>
              </a:solidFill>
              <a:latin typeface="Times New Roman" panose="02020603050405020304" pitchFamily="18" charset="0"/>
              <a:cs typeface="Times New Roman" panose="02020603050405020304" pitchFamily="18" charset="0"/>
            </a:endParaRPr>
          </a:p>
          <a:p>
            <a:pPr algn="just">
              <a:lnSpc>
                <a:spcPct val="150000"/>
              </a:lnSpc>
            </a:pPr>
            <a:r>
              <a:rPr lang="en-US" sz="2200" dirty="0">
                <a:ln w="0"/>
                <a:latin typeface="Times New Roman" panose="02020603050405020304" pitchFamily="18" charset="0"/>
                <a:cs typeface="Times New Roman" panose="02020603050405020304" pitchFamily="18" charset="0"/>
              </a:rPr>
              <a:t>iii) JSPSC – JOINT STATE PUBLIC SERVICE COMMISSION</a:t>
            </a:r>
          </a:p>
          <a:p>
            <a:pPr algn="just">
              <a:lnSpc>
                <a:spcPct val="150000"/>
              </a:lnSpc>
            </a:pPr>
            <a:r>
              <a:rPr lang="en-US" sz="2200" dirty="0">
                <a:ln w="0"/>
                <a:latin typeface="Times New Roman" panose="02020603050405020304" pitchFamily="18" charset="0"/>
                <a:cs typeface="Times New Roman" panose="02020603050405020304" pitchFamily="18" charset="0"/>
              </a:rPr>
              <a:t>* DIRECTLY CREATED BY THE CONSTITUTION.</a:t>
            </a:r>
          </a:p>
          <a:p>
            <a:pPr algn="just">
              <a:lnSpc>
                <a:spcPct val="150000"/>
              </a:lnSpc>
            </a:pPr>
            <a:r>
              <a:rPr lang="en-US" sz="2200" dirty="0">
                <a:ln w="0"/>
                <a:latin typeface="Times New Roman" panose="02020603050405020304" pitchFamily="18" charset="0"/>
                <a:cs typeface="Times New Roman" panose="02020603050405020304" pitchFamily="18" charset="0"/>
              </a:rPr>
              <a:t>* ARTICLE 315 – 323 IN PART XIV OF CONSTITUTION – PROVISIONS</a:t>
            </a:r>
            <a:r>
              <a:rPr lang="en-US" sz="2000" dirty="0">
                <a:ln w="0"/>
                <a:latin typeface="Times New Roman" panose="02020603050405020304" pitchFamily="18" charset="0"/>
                <a:cs typeface="Times New Roman" panose="02020603050405020304" pitchFamily="18" charset="0"/>
              </a:rPr>
              <a:t>.</a:t>
            </a:r>
          </a:p>
          <a:p>
            <a:pPr algn="just"/>
            <a:endParaRPr lang="en-IN" sz="2200" dirty="0">
              <a:latin typeface="Times New Roman" panose="02020603050405020304" pitchFamily="18" charset="0"/>
              <a:cs typeface="Times New Roman" panose="02020603050405020304" pitchFamily="18" charset="0"/>
            </a:endParaRPr>
          </a:p>
          <a:p>
            <a:pPr algn="just"/>
            <a:r>
              <a:rPr lang="en-IN" sz="2200" dirty="0">
                <a:latin typeface="Times New Roman" panose="02020603050405020304" pitchFamily="18" charset="0"/>
                <a:cs typeface="Times New Roman" panose="02020603050405020304" pitchFamily="18" charset="0"/>
              </a:rPr>
              <a:t>* EXAMINATIONS HELD BY UPSC :- </a:t>
            </a:r>
          </a:p>
          <a:p>
            <a:pPr algn="just"/>
            <a:endParaRPr lang="en-IN" sz="2200" dirty="0">
              <a:latin typeface="Times New Roman" panose="02020603050405020304" pitchFamily="18" charset="0"/>
              <a:cs typeface="Times New Roman" panose="02020603050405020304" pitchFamily="18" charset="0"/>
            </a:endParaRPr>
          </a:p>
          <a:p>
            <a:pPr algn="just"/>
            <a:r>
              <a:rPr lang="en-IN" sz="2200" dirty="0">
                <a:latin typeface="Times New Roman" panose="02020603050405020304" pitchFamily="18" charset="0"/>
                <a:cs typeface="Times New Roman" panose="02020603050405020304" pitchFamily="18" charset="0"/>
              </a:rPr>
              <a:t>1. Civil Services Examination</a:t>
            </a:r>
            <a:endParaRPr lang="en-IN" sz="2200" b="0" i="0" dirty="0">
              <a:effectLst/>
              <a:latin typeface="Times New Roman" panose="02020603050405020304" pitchFamily="18" charset="0"/>
              <a:cs typeface="Times New Roman" panose="02020603050405020304" pitchFamily="18" charset="0"/>
            </a:endParaRPr>
          </a:p>
          <a:p>
            <a:pPr algn="just"/>
            <a:r>
              <a:rPr lang="en-IN" sz="2200" dirty="0">
                <a:latin typeface="Times New Roman" panose="02020603050405020304" pitchFamily="18" charset="0"/>
                <a:cs typeface="Times New Roman" panose="02020603050405020304" pitchFamily="18" charset="0"/>
              </a:rPr>
              <a:t>2. Indian Forest Service Examination</a:t>
            </a:r>
            <a:endParaRPr lang="en-IN" sz="2200" b="0" i="0" dirty="0">
              <a:effectLst/>
              <a:latin typeface="Times New Roman" panose="02020603050405020304" pitchFamily="18" charset="0"/>
              <a:cs typeface="Times New Roman" panose="02020603050405020304" pitchFamily="18" charset="0"/>
            </a:endParaRPr>
          </a:p>
          <a:p>
            <a:pPr algn="just"/>
            <a:r>
              <a:rPr lang="en-IN" sz="2200" b="0" i="0" dirty="0">
                <a:effectLst/>
                <a:latin typeface="Times New Roman" panose="02020603050405020304" pitchFamily="18" charset="0"/>
                <a:cs typeface="Times New Roman" panose="02020603050405020304" pitchFamily="18" charset="0"/>
              </a:rPr>
              <a:t>3. National Defence Academy Examination</a:t>
            </a:r>
          </a:p>
          <a:p>
            <a:pPr algn="just"/>
            <a:r>
              <a:rPr lang="en-IN" sz="2200" b="0" i="0" dirty="0">
                <a:effectLst/>
                <a:latin typeface="Times New Roman" panose="02020603050405020304" pitchFamily="18" charset="0"/>
                <a:cs typeface="Times New Roman" panose="02020603050405020304" pitchFamily="18" charset="0"/>
              </a:rPr>
              <a:t>4. Naval Academy Examination</a:t>
            </a:r>
          </a:p>
          <a:p>
            <a:pPr algn="just"/>
            <a:r>
              <a:rPr lang="fr-FR" sz="2200" dirty="0">
                <a:latin typeface="Times New Roman" panose="02020603050405020304" pitchFamily="18" charset="0"/>
                <a:cs typeface="Times New Roman" panose="02020603050405020304" pitchFamily="18" charset="0"/>
              </a:rPr>
              <a:t>5. Central </a:t>
            </a:r>
            <a:r>
              <a:rPr lang="fr-FR" sz="2200" dirty="0" err="1">
                <a:latin typeface="Times New Roman" panose="02020603050405020304" pitchFamily="18" charset="0"/>
                <a:cs typeface="Times New Roman" panose="02020603050405020304" pitchFamily="18" charset="0"/>
              </a:rPr>
              <a:t>Armed</a:t>
            </a:r>
            <a:r>
              <a:rPr lang="fr-FR" sz="2200" dirty="0">
                <a:latin typeface="Times New Roman" panose="02020603050405020304" pitchFamily="18" charset="0"/>
                <a:cs typeface="Times New Roman" panose="02020603050405020304" pitchFamily="18" charset="0"/>
              </a:rPr>
              <a:t> Police Forces (Assistant Commandant) </a:t>
            </a:r>
            <a:r>
              <a:rPr lang="fr-FR" sz="2200" dirty="0" err="1">
                <a:latin typeface="Times New Roman" panose="02020603050405020304" pitchFamily="18" charset="0"/>
                <a:cs typeface="Times New Roman" panose="02020603050405020304" pitchFamily="18" charset="0"/>
              </a:rPr>
              <a:t>Examination</a:t>
            </a:r>
            <a:r>
              <a:rPr lang="fr-FR" sz="2200" dirty="0">
                <a:latin typeface="Times New Roman" panose="02020603050405020304" pitchFamily="18" charset="0"/>
                <a:cs typeface="Times New Roman" panose="02020603050405020304" pitchFamily="18" charset="0"/>
              </a:rPr>
              <a:t>. </a:t>
            </a:r>
            <a:endParaRPr lang="fr-FR" sz="2200" b="0" i="0" dirty="0">
              <a:effectLst/>
              <a:latin typeface="Times New Roman" panose="02020603050405020304" pitchFamily="18" charset="0"/>
              <a:cs typeface="Times New Roman" panose="02020603050405020304" pitchFamily="18" charset="0"/>
            </a:endParaRPr>
          </a:p>
          <a:p>
            <a:pPr algn="just">
              <a:lnSpc>
                <a:spcPct val="150000"/>
              </a:lnSpc>
            </a:pPr>
            <a:endParaRPr lang="en-US" sz="2000" dirty="0">
              <a:ln w="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347098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5D88178-EC34-48CE-9B3F-8B971E5ACAE8}"/>
              </a:ext>
            </a:extLst>
          </p:cNvPr>
          <p:cNvSpPr txBox="1"/>
          <p:nvPr/>
        </p:nvSpPr>
        <p:spPr>
          <a:xfrm>
            <a:off x="304800" y="0"/>
            <a:ext cx="6096000" cy="2506905"/>
          </a:xfrm>
          <a:prstGeom prst="rect">
            <a:avLst/>
          </a:prstGeom>
          <a:noFill/>
        </p:spPr>
        <p:txBody>
          <a:bodyPr wrap="square">
            <a:spAutoFit/>
          </a:bodyPr>
          <a:lstStyle/>
          <a:p>
            <a:pPr algn="just">
              <a:lnSpc>
                <a:spcPct val="150000"/>
              </a:lnSpc>
            </a:pPr>
            <a:r>
              <a:rPr lang="en-US" sz="2700" b="1" u="sng" dirty="0">
                <a:ln w="0"/>
                <a:solidFill>
                  <a:srgbClr val="0070C0"/>
                </a:solidFill>
                <a:latin typeface="Times New Roman" panose="02020603050405020304" pitchFamily="18" charset="0"/>
                <a:cs typeface="Times New Roman" panose="02020603050405020304" pitchFamily="18" charset="0"/>
              </a:rPr>
              <a:t>ARTICLE 315</a:t>
            </a:r>
          </a:p>
          <a:p>
            <a:pPr algn="just">
              <a:lnSpc>
                <a:spcPct val="150000"/>
              </a:lnSpc>
            </a:pPr>
            <a:r>
              <a:rPr lang="en-US" sz="2000" dirty="0">
                <a:ln w="0"/>
                <a:latin typeface="Times New Roman" panose="02020603050405020304" pitchFamily="18" charset="0"/>
                <a:cs typeface="Times New Roman" panose="02020603050405020304" pitchFamily="18" charset="0"/>
              </a:rPr>
              <a:t>* ESTABLISHMENT OF UPSC,SPSC AND JPSC.</a:t>
            </a:r>
          </a:p>
          <a:p>
            <a:pPr algn="just">
              <a:lnSpc>
                <a:spcPct val="150000"/>
              </a:lnSpc>
            </a:pPr>
            <a:r>
              <a:rPr lang="en-US" sz="2000" dirty="0">
                <a:ln w="0"/>
                <a:latin typeface="Times New Roman" panose="02020603050405020304" pitchFamily="18" charset="0"/>
                <a:cs typeface="Times New Roman" panose="02020603050405020304" pitchFamily="18" charset="0"/>
              </a:rPr>
              <a:t>UPSC – CENTRAL/ UNION</a:t>
            </a:r>
          </a:p>
          <a:p>
            <a:pPr algn="just">
              <a:lnSpc>
                <a:spcPct val="150000"/>
              </a:lnSpc>
            </a:pPr>
            <a:r>
              <a:rPr lang="en-US" sz="2000" dirty="0">
                <a:ln w="0"/>
                <a:latin typeface="Times New Roman" panose="02020603050405020304" pitchFamily="18" charset="0"/>
                <a:cs typeface="Times New Roman" panose="02020603050405020304" pitchFamily="18" charset="0"/>
              </a:rPr>
              <a:t>SPSC – STATE </a:t>
            </a:r>
          </a:p>
          <a:p>
            <a:pPr algn="just">
              <a:lnSpc>
                <a:spcPct val="150000"/>
              </a:lnSpc>
            </a:pPr>
            <a:r>
              <a:rPr lang="en-US" sz="2000" dirty="0">
                <a:ln w="0"/>
                <a:latin typeface="Times New Roman" panose="02020603050405020304" pitchFamily="18" charset="0"/>
                <a:cs typeface="Times New Roman" panose="02020603050405020304" pitchFamily="18" charset="0"/>
              </a:rPr>
              <a:t>JSPSC – TWO OR MORE STATES.</a:t>
            </a:r>
          </a:p>
        </p:txBody>
      </p:sp>
      <p:sp>
        <p:nvSpPr>
          <p:cNvPr id="4" name="Rectangle 3">
            <a:extLst>
              <a:ext uri="{FF2B5EF4-FFF2-40B4-BE49-F238E27FC236}">
                <a16:creationId xmlns:a16="http://schemas.microsoft.com/office/drawing/2014/main" id="{1A426760-C4EC-49B7-8650-922707B57779}"/>
              </a:ext>
            </a:extLst>
          </p:cNvPr>
          <p:cNvSpPr/>
          <p:nvPr/>
        </p:nvSpPr>
        <p:spPr>
          <a:xfrm>
            <a:off x="304800" y="2813135"/>
            <a:ext cx="11630540" cy="1569660"/>
          </a:xfrm>
          <a:prstGeom prst="rect">
            <a:avLst/>
          </a:prstGeom>
          <a:noFill/>
        </p:spPr>
        <p:txBody>
          <a:bodyPr wrap="square" lIns="91440" tIns="45720" rIns="91440" bIns="45720">
            <a:spAutoFit/>
          </a:bodyPr>
          <a:lstStyle/>
          <a:p>
            <a:pPr algn="just"/>
            <a:r>
              <a:rPr lang="en-US" sz="2700" b="1" u="sng" dirty="0">
                <a:ln w="0"/>
                <a:solidFill>
                  <a:srgbClr val="0070C0"/>
                </a:solidFill>
                <a:latin typeface="Times New Roman" panose="02020603050405020304" pitchFamily="18" charset="0"/>
                <a:cs typeface="Times New Roman" panose="02020603050405020304" pitchFamily="18" charset="0"/>
              </a:rPr>
              <a:t>ARTICLE 316 : APPOINTMENTS/COMPOSITION AND TERM OF OFFICE </a:t>
            </a:r>
          </a:p>
          <a:p>
            <a:pPr algn="just"/>
            <a:endParaRPr lang="en-US" sz="2000" cap="none" spc="0" dirty="0">
              <a:ln w="0"/>
              <a:solidFill>
                <a:schemeClr val="tx1"/>
              </a:solidFill>
              <a:latin typeface="Times New Roman" panose="02020603050405020304" pitchFamily="18" charset="0"/>
              <a:cs typeface="Times New Roman" panose="02020603050405020304" pitchFamily="18" charset="0"/>
            </a:endParaRPr>
          </a:p>
          <a:p>
            <a:pPr algn="just"/>
            <a:r>
              <a:rPr lang="en-US" sz="2000" cap="none" spc="0" dirty="0">
                <a:ln w="0"/>
                <a:solidFill>
                  <a:schemeClr val="tx1"/>
                </a:solidFill>
                <a:latin typeface="Times New Roman" panose="02020603050405020304" pitchFamily="18" charset="0"/>
                <a:cs typeface="Times New Roman" panose="02020603050405020304" pitchFamily="18" charset="0"/>
              </a:rPr>
              <a:t>                                                                                                     </a:t>
            </a:r>
            <a:r>
              <a:rPr lang="en-US" sz="2200" cap="none" spc="0" dirty="0">
                <a:ln w="0"/>
                <a:solidFill>
                  <a:schemeClr val="tx1"/>
                </a:solidFill>
                <a:latin typeface="Times New Roman" panose="02020603050405020304" pitchFamily="18" charset="0"/>
                <a:cs typeface="Times New Roman" panose="02020603050405020304" pitchFamily="18" charset="0"/>
              </a:rPr>
              <a:t> </a:t>
            </a:r>
          </a:p>
        </p:txBody>
      </p:sp>
      <p:sp>
        <p:nvSpPr>
          <p:cNvPr id="5" name="Rectangle: Rounded Corners 4">
            <a:extLst>
              <a:ext uri="{FF2B5EF4-FFF2-40B4-BE49-F238E27FC236}">
                <a16:creationId xmlns:a16="http://schemas.microsoft.com/office/drawing/2014/main" id="{622398A9-BFD4-4AB6-AB13-DD832BD74F76}"/>
              </a:ext>
            </a:extLst>
          </p:cNvPr>
          <p:cNvSpPr/>
          <p:nvPr/>
        </p:nvSpPr>
        <p:spPr>
          <a:xfrm>
            <a:off x="304801" y="3865961"/>
            <a:ext cx="5489712" cy="59634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IN">
              <a:ln w="0"/>
              <a:solidFill>
                <a:schemeClr val="tx1"/>
              </a:solidFill>
              <a:effectLst>
                <a:outerShdw blurRad="38100" dist="19050" dir="2700000" algn="tl" rotWithShape="0">
                  <a:schemeClr val="dk1">
                    <a:alpha val="40000"/>
                  </a:schemeClr>
                </a:outerShdw>
              </a:effectLst>
            </a:endParaRPr>
          </a:p>
        </p:txBody>
      </p:sp>
      <p:sp>
        <p:nvSpPr>
          <p:cNvPr id="6" name="Rectangle 5">
            <a:extLst>
              <a:ext uri="{FF2B5EF4-FFF2-40B4-BE49-F238E27FC236}">
                <a16:creationId xmlns:a16="http://schemas.microsoft.com/office/drawing/2014/main" id="{39D46B49-5720-49F7-BE43-9513F1FC928B}"/>
              </a:ext>
            </a:extLst>
          </p:cNvPr>
          <p:cNvSpPr/>
          <p:nvPr/>
        </p:nvSpPr>
        <p:spPr>
          <a:xfrm>
            <a:off x="330316" y="3839362"/>
            <a:ext cx="5521512" cy="584775"/>
          </a:xfrm>
          <a:prstGeom prst="rect">
            <a:avLst/>
          </a:prstGeom>
          <a:noFill/>
        </p:spPr>
        <p:txBody>
          <a:bodyPr wrap="none" lIns="91440" tIns="45720" rIns="91440" bIns="45720">
            <a:spAutoFit/>
          </a:bodyPr>
          <a:lstStyle/>
          <a:p>
            <a:pPr algn="ctr"/>
            <a:r>
              <a:rPr lang="en-US" sz="3200" b="1" dirty="0">
                <a:ln w="0"/>
                <a:solidFill>
                  <a:schemeClr val="tx1">
                    <a:lumMod val="95000"/>
                    <a:lumOff val="5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1)</a:t>
            </a:r>
            <a:r>
              <a:rPr lang="en-US" sz="3200" b="1" dirty="0">
                <a:ln w="0"/>
                <a:solidFill>
                  <a:srgbClr val="FF00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en-US" sz="2200" b="1" dirty="0">
                <a:ln w="0"/>
                <a:solidFill>
                  <a:srgbClr val="FF00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CHAIRMAN AND OTHER MEMBERS</a:t>
            </a:r>
            <a:endParaRPr lang="en-US" sz="2200" b="1" cap="none" spc="0" dirty="0">
              <a:ln w="0"/>
              <a:solidFill>
                <a:srgbClr val="FF00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p:txBody>
      </p:sp>
      <p:cxnSp>
        <p:nvCxnSpPr>
          <p:cNvPr id="8" name="Connector: Elbow 7">
            <a:extLst>
              <a:ext uri="{FF2B5EF4-FFF2-40B4-BE49-F238E27FC236}">
                <a16:creationId xmlns:a16="http://schemas.microsoft.com/office/drawing/2014/main" id="{07D71B9B-18D3-4A1F-93F0-E23AF402AFD5}"/>
              </a:ext>
            </a:extLst>
          </p:cNvPr>
          <p:cNvCxnSpPr>
            <a:cxnSpLocks/>
          </p:cNvCxnSpPr>
          <p:nvPr/>
        </p:nvCxnSpPr>
        <p:spPr>
          <a:xfrm flipV="1">
            <a:off x="5803037" y="3597965"/>
            <a:ext cx="1164293" cy="601240"/>
          </a:xfrm>
          <a:prstGeom prst="bentConnector3">
            <a:avLst>
              <a:gd name="adj1" fmla="val 50000"/>
            </a:avLst>
          </a:prstGeom>
        </p:spPr>
        <p:style>
          <a:lnRef idx="3">
            <a:schemeClr val="dk1"/>
          </a:lnRef>
          <a:fillRef idx="0">
            <a:schemeClr val="dk1"/>
          </a:fillRef>
          <a:effectRef idx="2">
            <a:schemeClr val="dk1"/>
          </a:effectRef>
          <a:fontRef idx="minor">
            <a:schemeClr val="tx1"/>
          </a:fontRef>
        </p:style>
      </p:cxnSp>
      <p:sp>
        <p:nvSpPr>
          <p:cNvPr id="14" name="TextBox 13">
            <a:extLst>
              <a:ext uri="{FF2B5EF4-FFF2-40B4-BE49-F238E27FC236}">
                <a16:creationId xmlns:a16="http://schemas.microsoft.com/office/drawing/2014/main" id="{D8256420-F4FA-450F-95E2-CC89F23C549D}"/>
              </a:ext>
            </a:extLst>
          </p:cNvPr>
          <p:cNvSpPr txBox="1"/>
          <p:nvPr/>
        </p:nvSpPr>
        <p:spPr>
          <a:xfrm>
            <a:off x="7137242" y="4024520"/>
            <a:ext cx="4226616" cy="430887"/>
          </a:xfrm>
          <a:prstGeom prst="rect">
            <a:avLst/>
          </a:prstGeom>
          <a:noFill/>
        </p:spPr>
        <p:txBody>
          <a:bodyPr wrap="square">
            <a:spAutoFit/>
          </a:bodyPr>
          <a:lstStyle/>
          <a:p>
            <a:r>
              <a:rPr lang="en-US" sz="2200" dirty="0">
                <a:ln w="0"/>
                <a:latin typeface="Times New Roman" panose="02020603050405020304" pitchFamily="18" charset="0"/>
                <a:cs typeface="Times New Roman" panose="02020603050405020304" pitchFamily="18" charset="0"/>
              </a:rPr>
              <a:t>S</a:t>
            </a:r>
            <a:r>
              <a:rPr lang="en-US" sz="2200" cap="none" spc="0" dirty="0">
                <a:ln w="0"/>
                <a:solidFill>
                  <a:schemeClr val="tx1"/>
                </a:solidFill>
                <a:latin typeface="Times New Roman" panose="02020603050405020304" pitchFamily="18" charset="0"/>
                <a:cs typeface="Times New Roman" panose="02020603050405020304" pitchFamily="18" charset="0"/>
              </a:rPr>
              <a:t>PSC FOR </a:t>
            </a:r>
            <a:r>
              <a:rPr lang="en-US" sz="2200" dirty="0">
                <a:ln w="0"/>
                <a:latin typeface="Times New Roman" panose="02020603050405020304" pitchFamily="18" charset="0"/>
                <a:cs typeface="Times New Roman" panose="02020603050405020304" pitchFamily="18" charset="0"/>
              </a:rPr>
              <a:t>STATE</a:t>
            </a:r>
            <a:r>
              <a:rPr lang="en-US" sz="2200" cap="none" spc="0" dirty="0">
                <a:ln w="0"/>
                <a:solidFill>
                  <a:schemeClr val="tx1"/>
                </a:solidFill>
                <a:latin typeface="Times New Roman" panose="02020603050405020304" pitchFamily="18" charset="0"/>
                <a:cs typeface="Times New Roman" panose="02020603050405020304" pitchFamily="18" charset="0"/>
              </a:rPr>
              <a:t> – </a:t>
            </a:r>
            <a:r>
              <a:rPr lang="en-US" sz="2200" dirty="0">
                <a:ln w="0"/>
                <a:latin typeface="Times New Roman" panose="02020603050405020304" pitchFamily="18" charset="0"/>
                <a:cs typeface="Times New Roman" panose="02020603050405020304" pitchFamily="18" charset="0"/>
              </a:rPr>
              <a:t>GOVERNOR</a:t>
            </a:r>
            <a:endParaRPr lang="en-IN" sz="2200" dirty="0"/>
          </a:p>
        </p:txBody>
      </p:sp>
      <p:sp>
        <p:nvSpPr>
          <p:cNvPr id="19" name="TextBox 18">
            <a:extLst>
              <a:ext uri="{FF2B5EF4-FFF2-40B4-BE49-F238E27FC236}">
                <a16:creationId xmlns:a16="http://schemas.microsoft.com/office/drawing/2014/main" id="{289B5ACE-0148-49FA-B43D-2218E9E277FB}"/>
              </a:ext>
            </a:extLst>
          </p:cNvPr>
          <p:cNvSpPr txBox="1"/>
          <p:nvPr/>
        </p:nvSpPr>
        <p:spPr>
          <a:xfrm>
            <a:off x="7107299" y="3373031"/>
            <a:ext cx="4481721" cy="430887"/>
          </a:xfrm>
          <a:prstGeom prst="rect">
            <a:avLst/>
          </a:prstGeom>
          <a:noFill/>
        </p:spPr>
        <p:txBody>
          <a:bodyPr wrap="square">
            <a:spAutoFit/>
          </a:bodyPr>
          <a:lstStyle/>
          <a:p>
            <a:r>
              <a:rPr lang="en-US" sz="2200" dirty="0">
                <a:ln w="0"/>
                <a:latin typeface="Times New Roman" panose="02020603050405020304" pitchFamily="18" charset="0"/>
                <a:cs typeface="Times New Roman" panose="02020603050405020304" pitchFamily="18" charset="0"/>
              </a:rPr>
              <a:t>UPSC AND JS</a:t>
            </a:r>
            <a:r>
              <a:rPr lang="en-US" sz="2200" cap="none" spc="0" dirty="0">
                <a:ln w="0"/>
                <a:solidFill>
                  <a:schemeClr val="tx1"/>
                </a:solidFill>
                <a:latin typeface="Times New Roman" panose="02020603050405020304" pitchFamily="18" charset="0"/>
                <a:cs typeface="Times New Roman" panose="02020603050405020304" pitchFamily="18" charset="0"/>
              </a:rPr>
              <a:t>PSC – PRESIDENT</a:t>
            </a:r>
            <a:endParaRPr lang="en-IN" sz="2200" dirty="0"/>
          </a:p>
        </p:txBody>
      </p:sp>
      <p:cxnSp>
        <p:nvCxnSpPr>
          <p:cNvPr id="24" name="Straight Arrow Connector 23">
            <a:extLst>
              <a:ext uri="{FF2B5EF4-FFF2-40B4-BE49-F238E27FC236}">
                <a16:creationId xmlns:a16="http://schemas.microsoft.com/office/drawing/2014/main" id="{0B66D52D-DFD1-4EF4-ADE9-24DBB525EC90}"/>
              </a:ext>
            </a:extLst>
          </p:cNvPr>
          <p:cNvCxnSpPr>
            <a:cxnSpLocks/>
          </p:cNvCxnSpPr>
          <p:nvPr/>
        </p:nvCxnSpPr>
        <p:spPr>
          <a:xfrm flipV="1">
            <a:off x="6096000" y="4199204"/>
            <a:ext cx="1041242" cy="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7" name="Rectangle: Rounded Corners 26">
            <a:extLst>
              <a:ext uri="{FF2B5EF4-FFF2-40B4-BE49-F238E27FC236}">
                <a16:creationId xmlns:a16="http://schemas.microsoft.com/office/drawing/2014/main" id="{96134417-F1A5-4B96-8D2A-F01771E7DB1C}"/>
              </a:ext>
            </a:extLst>
          </p:cNvPr>
          <p:cNvSpPr/>
          <p:nvPr/>
        </p:nvSpPr>
        <p:spPr>
          <a:xfrm>
            <a:off x="721294" y="4680188"/>
            <a:ext cx="1482265" cy="59634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IN">
              <a:ln w="0"/>
              <a:solidFill>
                <a:schemeClr val="tx1"/>
              </a:solidFill>
              <a:effectLst>
                <a:outerShdw blurRad="38100" dist="19050" dir="2700000" algn="tl" rotWithShape="0">
                  <a:schemeClr val="dk1">
                    <a:alpha val="40000"/>
                  </a:schemeClr>
                </a:outerShdw>
              </a:effectLst>
            </a:endParaRPr>
          </a:p>
        </p:txBody>
      </p:sp>
      <p:sp>
        <p:nvSpPr>
          <p:cNvPr id="28" name="Rectangle 27">
            <a:extLst>
              <a:ext uri="{FF2B5EF4-FFF2-40B4-BE49-F238E27FC236}">
                <a16:creationId xmlns:a16="http://schemas.microsoft.com/office/drawing/2014/main" id="{2D9B90DE-275B-4121-A110-B2DF45958555}"/>
              </a:ext>
            </a:extLst>
          </p:cNvPr>
          <p:cNvSpPr/>
          <p:nvPr/>
        </p:nvSpPr>
        <p:spPr>
          <a:xfrm>
            <a:off x="740704" y="4760624"/>
            <a:ext cx="10623154" cy="430887"/>
          </a:xfrm>
          <a:prstGeom prst="rect">
            <a:avLst/>
          </a:prstGeom>
          <a:noFill/>
        </p:spPr>
        <p:txBody>
          <a:bodyPr wrap="square" lIns="91440" tIns="45720" rIns="91440" bIns="45720">
            <a:spAutoFit/>
          </a:bodyPr>
          <a:lstStyle/>
          <a:p>
            <a:pPr algn="just"/>
            <a:r>
              <a:rPr lang="en-US" sz="2200" b="1" cap="none" spc="0" dirty="0">
                <a:ln w="0"/>
                <a:solidFill>
                  <a:srgbClr val="FF00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10 YEARS   </a:t>
            </a:r>
            <a:r>
              <a:rPr lang="en-US" sz="2200" b="1" cap="none" spc="0" dirty="0">
                <a:ln w="0"/>
                <a:solidFill>
                  <a:schemeClr val="tx1">
                    <a:lumMod val="95000"/>
                    <a:lumOff val="5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a:t>
            </a:r>
            <a:r>
              <a:rPr lang="en-US" sz="2200" b="1" cap="none" spc="0" dirty="0">
                <a:ln w="0"/>
                <a:solidFill>
                  <a:srgbClr val="FF00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en-US" sz="2200" cap="none" spc="0" dirty="0">
                <a:ln w="0"/>
                <a:solidFill>
                  <a:schemeClr val="tx1">
                    <a:lumMod val="95000"/>
                    <a:lumOff val="5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GOVERNMENT OF INDIA OR GOVERNMENT OF STATE.   </a:t>
            </a:r>
          </a:p>
        </p:txBody>
      </p:sp>
      <p:sp>
        <p:nvSpPr>
          <p:cNvPr id="30" name="Rectangle: Rounded Corners 29">
            <a:extLst>
              <a:ext uri="{FF2B5EF4-FFF2-40B4-BE49-F238E27FC236}">
                <a16:creationId xmlns:a16="http://schemas.microsoft.com/office/drawing/2014/main" id="{067E5B53-A216-48E6-B7E2-9D51588EE673}"/>
              </a:ext>
            </a:extLst>
          </p:cNvPr>
          <p:cNvSpPr/>
          <p:nvPr/>
        </p:nvSpPr>
        <p:spPr>
          <a:xfrm>
            <a:off x="304800" y="5474187"/>
            <a:ext cx="1898759" cy="59634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IN">
              <a:ln w="0"/>
              <a:solidFill>
                <a:schemeClr val="tx1"/>
              </a:solidFill>
              <a:effectLst>
                <a:outerShdw blurRad="38100" dist="19050" dir="2700000" algn="tl" rotWithShape="0">
                  <a:schemeClr val="dk1">
                    <a:alpha val="40000"/>
                  </a:schemeClr>
                </a:outerShdw>
              </a:effectLst>
            </a:endParaRPr>
          </a:p>
        </p:txBody>
      </p:sp>
      <p:sp>
        <p:nvSpPr>
          <p:cNvPr id="31" name="Rectangle: Rounded Corners 30">
            <a:extLst>
              <a:ext uri="{FF2B5EF4-FFF2-40B4-BE49-F238E27FC236}">
                <a16:creationId xmlns:a16="http://schemas.microsoft.com/office/drawing/2014/main" id="{BC66610B-4965-41B7-BF1D-F81EE5A8A17A}"/>
              </a:ext>
            </a:extLst>
          </p:cNvPr>
          <p:cNvSpPr/>
          <p:nvPr/>
        </p:nvSpPr>
        <p:spPr>
          <a:xfrm>
            <a:off x="5654979" y="5467557"/>
            <a:ext cx="1482263" cy="59634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IN">
              <a:ln w="0"/>
              <a:solidFill>
                <a:schemeClr val="tx1"/>
              </a:solidFill>
              <a:effectLst>
                <a:outerShdw blurRad="38100" dist="19050" dir="2700000" algn="tl" rotWithShape="0">
                  <a:schemeClr val="dk1">
                    <a:alpha val="40000"/>
                  </a:schemeClr>
                </a:outerShdw>
              </a:effectLst>
            </a:endParaRPr>
          </a:p>
        </p:txBody>
      </p:sp>
      <p:sp>
        <p:nvSpPr>
          <p:cNvPr id="32" name="Rectangle: Rounded Corners 31">
            <a:extLst>
              <a:ext uri="{FF2B5EF4-FFF2-40B4-BE49-F238E27FC236}">
                <a16:creationId xmlns:a16="http://schemas.microsoft.com/office/drawing/2014/main" id="{C9E0C4A9-7227-4683-8962-B6CF41192579}"/>
              </a:ext>
            </a:extLst>
          </p:cNvPr>
          <p:cNvSpPr/>
          <p:nvPr/>
        </p:nvSpPr>
        <p:spPr>
          <a:xfrm>
            <a:off x="8756374" y="5457277"/>
            <a:ext cx="1601645" cy="59634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IN">
              <a:ln w="0"/>
              <a:solidFill>
                <a:schemeClr val="tx1"/>
              </a:solidFill>
              <a:effectLst>
                <a:outerShdw blurRad="38100" dist="19050" dir="2700000" algn="tl" rotWithShape="0">
                  <a:schemeClr val="dk1">
                    <a:alpha val="40000"/>
                  </a:schemeClr>
                </a:outerShdw>
              </a:effectLst>
            </a:endParaRPr>
          </a:p>
        </p:txBody>
      </p:sp>
      <p:sp>
        <p:nvSpPr>
          <p:cNvPr id="33" name="Rectangle 32">
            <a:extLst>
              <a:ext uri="{FF2B5EF4-FFF2-40B4-BE49-F238E27FC236}">
                <a16:creationId xmlns:a16="http://schemas.microsoft.com/office/drawing/2014/main" id="{E190CBFB-D3AC-4570-B122-1DA396D1E2E1}"/>
              </a:ext>
            </a:extLst>
          </p:cNvPr>
          <p:cNvSpPr/>
          <p:nvPr/>
        </p:nvSpPr>
        <p:spPr>
          <a:xfrm>
            <a:off x="294861" y="5410775"/>
            <a:ext cx="11388687" cy="584775"/>
          </a:xfrm>
          <a:prstGeom prst="rect">
            <a:avLst/>
          </a:prstGeom>
          <a:noFill/>
        </p:spPr>
        <p:txBody>
          <a:bodyPr wrap="square" lIns="91440" tIns="45720" rIns="91440" bIns="45720">
            <a:spAutoFit/>
          </a:bodyPr>
          <a:lstStyle/>
          <a:p>
            <a:pPr algn="just"/>
            <a:r>
              <a:rPr lang="en-US" sz="3200" b="1" dirty="0">
                <a:ln w="0"/>
                <a:solidFill>
                  <a:schemeClr val="tx1">
                    <a:lumMod val="95000"/>
                    <a:lumOff val="5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2)</a:t>
            </a:r>
            <a:r>
              <a:rPr lang="en-US" sz="3200" b="1" dirty="0">
                <a:ln w="0"/>
                <a:solidFill>
                  <a:srgbClr val="FF00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en-US" sz="2200" b="1" dirty="0">
                <a:ln w="0"/>
                <a:solidFill>
                  <a:srgbClr val="FF00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6</a:t>
            </a:r>
            <a:r>
              <a:rPr lang="en-US" sz="2200" b="1" cap="none" spc="0" dirty="0">
                <a:ln w="0"/>
                <a:solidFill>
                  <a:srgbClr val="FF00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YEARS    </a:t>
            </a:r>
            <a:r>
              <a:rPr lang="en-US" sz="2200" b="1" cap="none" spc="0" dirty="0">
                <a:ln w="0"/>
                <a:solidFill>
                  <a:schemeClr val="tx1">
                    <a:lumMod val="95000"/>
                    <a:lumOff val="5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a:t>
            </a:r>
            <a:r>
              <a:rPr lang="en-US" sz="2200" b="1" cap="none" spc="0" dirty="0">
                <a:ln w="0"/>
                <a:solidFill>
                  <a:srgbClr val="FF00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en-US" sz="2200" dirty="0">
                <a:ln w="0"/>
                <a:solidFill>
                  <a:schemeClr val="tx1">
                    <a:lumMod val="95000"/>
                    <a:lumOff val="5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HOLD HIS OFFICE </a:t>
            </a:r>
            <a:r>
              <a:rPr lang="en-US" sz="2200" b="1" dirty="0">
                <a:ln w="0"/>
                <a:solidFill>
                  <a:schemeClr val="tx1">
                    <a:lumMod val="95000"/>
                    <a:lumOff val="5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en-US" sz="2200" dirty="0">
                <a:ln w="0"/>
                <a:solidFill>
                  <a:schemeClr val="tx1">
                    <a:lumMod val="95000"/>
                    <a:lumOff val="5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OR</a:t>
            </a:r>
            <a:r>
              <a:rPr lang="en-US" sz="2200" b="1" dirty="0">
                <a:ln w="0"/>
                <a:solidFill>
                  <a:schemeClr val="tx1">
                    <a:lumMod val="95000"/>
                    <a:lumOff val="5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en-US" sz="2200" b="1" dirty="0">
                <a:ln w="0"/>
                <a:solidFill>
                  <a:srgbClr val="FF00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65</a:t>
            </a:r>
            <a:r>
              <a:rPr lang="en-US" sz="2200" b="1" cap="none" spc="0" dirty="0">
                <a:ln w="0"/>
                <a:solidFill>
                  <a:srgbClr val="FF00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YEARS </a:t>
            </a:r>
            <a:r>
              <a:rPr lang="en-US" sz="2200" b="1" cap="none" spc="0" dirty="0">
                <a:ln w="0"/>
                <a:solidFill>
                  <a:schemeClr val="tx1">
                    <a:lumMod val="95000"/>
                    <a:lumOff val="5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UPSC ;           </a:t>
            </a:r>
            <a:r>
              <a:rPr lang="en-US" sz="2200" b="1" cap="none" spc="0" dirty="0">
                <a:ln w="0"/>
                <a:solidFill>
                  <a:srgbClr val="FF00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62 YEARS   </a:t>
            </a:r>
            <a:r>
              <a:rPr lang="en-US" sz="2200" b="1" dirty="0">
                <a:ln w="0"/>
                <a:solidFill>
                  <a:schemeClr val="tx1">
                    <a:lumMod val="95000"/>
                    <a:lumOff val="5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en-US" sz="2200" b="1" cap="none" spc="0" dirty="0">
                <a:ln w="0"/>
                <a:solidFill>
                  <a:schemeClr val="tx1">
                    <a:lumMod val="95000"/>
                    <a:lumOff val="5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SPSC</a:t>
            </a:r>
            <a:r>
              <a:rPr lang="en-US" sz="2200" b="1" dirty="0">
                <a:ln w="0"/>
                <a:solidFill>
                  <a:schemeClr val="tx1">
                    <a:lumMod val="95000"/>
                    <a:lumOff val="5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en-US" sz="2200" b="1" cap="none" spc="0" dirty="0">
                <a:ln w="0"/>
                <a:solidFill>
                  <a:schemeClr val="tx1">
                    <a:lumMod val="95000"/>
                    <a:lumOff val="5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p>
        </p:txBody>
      </p:sp>
      <p:sp>
        <p:nvSpPr>
          <p:cNvPr id="2" name="Rectangle 1">
            <a:extLst>
              <a:ext uri="{FF2B5EF4-FFF2-40B4-BE49-F238E27FC236}">
                <a16:creationId xmlns:a16="http://schemas.microsoft.com/office/drawing/2014/main" id="{B5327EB7-3514-4F3C-88C2-3E6043AA6756}"/>
              </a:ext>
            </a:extLst>
          </p:cNvPr>
          <p:cNvSpPr/>
          <p:nvPr/>
        </p:nvSpPr>
        <p:spPr>
          <a:xfrm>
            <a:off x="290564" y="2135064"/>
            <a:ext cx="11610872" cy="923330"/>
          </a:xfrm>
          <a:prstGeom prst="rect">
            <a:avLst/>
          </a:prstGeom>
          <a:noFill/>
        </p:spPr>
        <p:txBody>
          <a:bodyPr wrap="none" lIns="91440" tIns="45720" rIns="91440" bIns="45720">
            <a:spAutoFit/>
          </a:bodyPr>
          <a:lstStyle/>
          <a:p>
            <a:pPr algn="ctr"/>
            <a:r>
              <a:rPr lang="en-US" sz="5400" dirty="0">
                <a:ln w="0"/>
                <a:effectLst>
                  <a:outerShdw blurRad="38100" dist="19050" dir="2700000" algn="tl" rotWithShape="0">
                    <a:schemeClr val="dk1">
                      <a:alpha val="40000"/>
                    </a:schemeClr>
                  </a:outerShdw>
                </a:effectLst>
              </a:rPr>
              <a:t>------------------------------------------------------</a:t>
            </a:r>
            <a:endParaRPr lang="en-US" sz="54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5359618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D6161F3F-6FA5-4884-A6D8-4FBCCF056F8D}"/>
              </a:ext>
            </a:extLst>
          </p:cNvPr>
          <p:cNvSpPr/>
          <p:nvPr/>
        </p:nvSpPr>
        <p:spPr>
          <a:xfrm>
            <a:off x="178904" y="129208"/>
            <a:ext cx="3230217" cy="52677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sp>
        <p:nvSpPr>
          <p:cNvPr id="4" name="Rectangle 3">
            <a:extLst>
              <a:ext uri="{FF2B5EF4-FFF2-40B4-BE49-F238E27FC236}">
                <a16:creationId xmlns:a16="http://schemas.microsoft.com/office/drawing/2014/main" id="{CE86D2F0-1D79-4854-8819-A8FC93EE216E}"/>
              </a:ext>
            </a:extLst>
          </p:cNvPr>
          <p:cNvSpPr/>
          <p:nvPr/>
        </p:nvSpPr>
        <p:spPr>
          <a:xfrm>
            <a:off x="198783" y="59634"/>
            <a:ext cx="13378071" cy="923330"/>
          </a:xfrm>
          <a:prstGeom prst="rect">
            <a:avLst/>
          </a:prstGeom>
          <a:noFill/>
        </p:spPr>
        <p:txBody>
          <a:bodyPr wrap="square" lIns="91440" tIns="45720" rIns="91440" bIns="45720">
            <a:spAutoFit/>
          </a:bodyPr>
          <a:lstStyle/>
          <a:p>
            <a:pPr algn="just"/>
            <a:r>
              <a:rPr lang="en-US" sz="3200" b="1" dirty="0">
                <a:ln w="0"/>
                <a:latin typeface="Times New Roman" panose="02020603050405020304" pitchFamily="18" charset="0"/>
                <a:cs typeface="Times New Roman" panose="02020603050405020304" pitchFamily="18" charset="0"/>
              </a:rPr>
              <a:t>2) (a) </a:t>
            </a:r>
            <a:r>
              <a:rPr lang="en-US" sz="2200" b="1" dirty="0">
                <a:ln w="0"/>
                <a:solidFill>
                  <a:srgbClr val="FF0000"/>
                </a:solidFill>
                <a:latin typeface="Times New Roman" panose="02020603050405020304" pitchFamily="18" charset="0"/>
                <a:cs typeface="Times New Roman" panose="02020603050405020304" pitchFamily="18" charset="0"/>
              </a:rPr>
              <a:t>RESIGNATION</a:t>
            </a:r>
            <a:r>
              <a:rPr lang="en-US" sz="2200" b="1" dirty="0">
                <a:ln w="0"/>
                <a:latin typeface="Times New Roman" panose="02020603050405020304" pitchFamily="18" charset="0"/>
                <a:cs typeface="Times New Roman" panose="02020603050405020304" pitchFamily="18" charset="0"/>
              </a:rPr>
              <a:t>   - BY OWN HANDWRITTEN - UPSC &amp; JSPSC – PRESIDENT</a:t>
            </a:r>
          </a:p>
          <a:p>
            <a:pPr algn="just"/>
            <a:r>
              <a:rPr lang="en-US" sz="2200" b="1" dirty="0">
                <a:ln w="0"/>
                <a:latin typeface="Times New Roman" panose="02020603050405020304" pitchFamily="18" charset="0"/>
                <a:cs typeface="Times New Roman" panose="02020603050405020304" pitchFamily="18" charset="0"/>
              </a:rPr>
              <a:t>                                                                                                 -  SPSC – GOVERNOR OF STATE</a:t>
            </a:r>
          </a:p>
        </p:txBody>
      </p:sp>
      <p:sp>
        <p:nvSpPr>
          <p:cNvPr id="7" name="Rectangle: Rounded Corners 6">
            <a:extLst>
              <a:ext uri="{FF2B5EF4-FFF2-40B4-BE49-F238E27FC236}">
                <a16:creationId xmlns:a16="http://schemas.microsoft.com/office/drawing/2014/main" id="{0BCA10C1-4158-480D-A6C0-8DC8FA8A0B2D}"/>
              </a:ext>
            </a:extLst>
          </p:cNvPr>
          <p:cNvSpPr/>
          <p:nvPr/>
        </p:nvSpPr>
        <p:spPr>
          <a:xfrm>
            <a:off x="188844" y="1355176"/>
            <a:ext cx="3210338" cy="52332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sp>
        <p:nvSpPr>
          <p:cNvPr id="8" name="TextBox 7">
            <a:extLst>
              <a:ext uri="{FF2B5EF4-FFF2-40B4-BE49-F238E27FC236}">
                <a16:creationId xmlns:a16="http://schemas.microsoft.com/office/drawing/2014/main" id="{C8C9ED2A-8735-48BC-91A8-BBD133C42A2C}"/>
              </a:ext>
            </a:extLst>
          </p:cNvPr>
          <p:cNvSpPr txBox="1"/>
          <p:nvPr/>
        </p:nvSpPr>
        <p:spPr>
          <a:xfrm>
            <a:off x="253448" y="1324448"/>
            <a:ext cx="11908735" cy="923330"/>
          </a:xfrm>
          <a:prstGeom prst="rect">
            <a:avLst/>
          </a:prstGeom>
          <a:noFill/>
        </p:spPr>
        <p:txBody>
          <a:bodyPr wrap="square">
            <a:spAutoFit/>
          </a:bodyPr>
          <a:lstStyle/>
          <a:p>
            <a:r>
              <a:rPr lang="en-US" sz="3200" b="1" dirty="0">
                <a:ln w="0"/>
                <a:latin typeface="Times New Roman" panose="02020603050405020304" pitchFamily="18" charset="0"/>
                <a:cs typeface="Times New Roman" panose="02020603050405020304" pitchFamily="18" charset="0"/>
              </a:rPr>
              <a:t>2) (b) </a:t>
            </a:r>
            <a:r>
              <a:rPr lang="en-US" sz="2200" b="1" dirty="0">
                <a:ln w="0"/>
                <a:solidFill>
                  <a:srgbClr val="FF0000"/>
                </a:solidFill>
                <a:latin typeface="Times New Roman" panose="02020603050405020304" pitchFamily="18" charset="0"/>
                <a:cs typeface="Times New Roman" panose="02020603050405020304" pitchFamily="18" charset="0"/>
              </a:rPr>
              <a:t>REMOVAL           </a:t>
            </a:r>
            <a:r>
              <a:rPr lang="en-US" sz="2200" b="1" dirty="0">
                <a:ln w="0"/>
                <a:solidFill>
                  <a:schemeClr val="tx1">
                    <a:lumMod val="95000"/>
                    <a:lumOff val="5000"/>
                  </a:schemeClr>
                </a:solidFill>
                <a:latin typeface="Times New Roman" panose="02020603050405020304" pitchFamily="18" charset="0"/>
                <a:cs typeface="Times New Roman" panose="02020603050405020304" pitchFamily="18" charset="0"/>
              </a:rPr>
              <a:t>- REMOVAL OF MEMBER OF PUBLIC SERVICE COMMISSION</a:t>
            </a:r>
          </a:p>
          <a:p>
            <a:r>
              <a:rPr lang="en-US" sz="2200" b="1" dirty="0">
                <a:ln w="0"/>
                <a:solidFill>
                  <a:schemeClr val="tx1">
                    <a:lumMod val="95000"/>
                    <a:lumOff val="5000"/>
                  </a:schemeClr>
                </a:solidFill>
                <a:latin typeface="Times New Roman" panose="02020603050405020304" pitchFamily="18" charset="0"/>
                <a:cs typeface="Times New Roman" panose="02020603050405020304" pitchFamily="18" charset="0"/>
              </a:rPr>
              <a:t>                                                 UNDER CLAUSE (1) OR (3) OF ARTICLE 317.</a:t>
            </a:r>
          </a:p>
        </p:txBody>
      </p:sp>
      <p:sp>
        <p:nvSpPr>
          <p:cNvPr id="9" name="Rectangle: Rounded Corners 8">
            <a:extLst>
              <a:ext uri="{FF2B5EF4-FFF2-40B4-BE49-F238E27FC236}">
                <a16:creationId xmlns:a16="http://schemas.microsoft.com/office/drawing/2014/main" id="{075A3AF1-BE5A-4B59-B0CA-3759CC145C36}"/>
              </a:ext>
            </a:extLst>
          </p:cNvPr>
          <p:cNvSpPr/>
          <p:nvPr/>
        </p:nvSpPr>
        <p:spPr>
          <a:xfrm>
            <a:off x="178904" y="2792896"/>
            <a:ext cx="5625548" cy="49695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sp>
        <p:nvSpPr>
          <p:cNvPr id="13" name="TextBox 12">
            <a:extLst>
              <a:ext uri="{FF2B5EF4-FFF2-40B4-BE49-F238E27FC236}">
                <a16:creationId xmlns:a16="http://schemas.microsoft.com/office/drawing/2014/main" id="{9F77A9E0-6D32-4511-999C-CEAD4AD5B57B}"/>
              </a:ext>
            </a:extLst>
          </p:cNvPr>
          <p:cNvSpPr txBox="1"/>
          <p:nvPr/>
        </p:nvSpPr>
        <p:spPr>
          <a:xfrm>
            <a:off x="324679" y="3700984"/>
            <a:ext cx="11837504" cy="1261884"/>
          </a:xfrm>
          <a:prstGeom prst="rect">
            <a:avLst/>
          </a:prstGeom>
          <a:noFill/>
        </p:spPr>
        <p:txBody>
          <a:bodyPr wrap="square">
            <a:spAutoFit/>
          </a:bodyPr>
          <a:lstStyle/>
          <a:p>
            <a:pPr algn="just"/>
            <a:r>
              <a:rPr lang="en-US" sz="2700" b="1" u="sng" dirty="0">
                <a:ln w="0"/>
                <a:solidFill>
                  <a:srgbClr val="0070C0"/>
                </a:solidFill>
                <a:latin typeface="Times New Roman" panose="02020603050405020304" pitchFamily="18" charset="0"/>
                <a:cs typeface="Times New Roman" panose="02020603050405020304" pitchFamily="18" charset="0"/>
              </a:rPr>
              <a:t>ARTICLE 317 – REMOVAL AND SUSPENSION OF MEMBER OF P.S.C</a:t>
            </a:r>
            <a:endParaRPr lang="en-US" sz="2200" b="1" u="sng" dirty="0">
              <a:ln w="0"/>
              <a:solidFill>
                <a:srgbClr val="0070C0"/>
              </a:solidFill>
              <a:latin typeface="Times New Roman" panose="02020603050405020304" pitchFamily="18" charset="0"/>
              <a:cs typeface="Times New Roman" panose="02020603050405020304" pitchFamily="18" charset="0"/>
            </a:endParaRPr>
          </a:p>
          <a:p>
            <a:pPr algn="just"/>
            <a:endParaRPr lang="en-US" sz="2200" b="1" u="sng" dirty="0">
              <a:ln w="0"/>
              <a:solidFill>
                <a:srgbClr val="0070C0"/>
              </a:solidFill>
              <a:latin typeface="Times New Roman" panose="02020603050405020304" pitchFamily="18" charset="0"/>
              <a:cs typeface="Times New Roman" panose="02020603050405020304" pitchFamily="18" charset="0"/>
            </a:endParaRPr>
          </a:p>
          <a:p>
            <a:pPr algn="just"/>
            <a:endParaRPr lang="en-US" sz="2700" b="1" u="sng" dirty="0">
              <a:ln w="0"/>
              <a:solidFill>
                <a:srgbClr val="0070C0"/>
              </a:solidFill>
              <a:latin typeface="Times New Roman" panose="02020603050405020304" pitchFamily="18" charset="0"/>
              <a:cs typeface="Times New Roman" panose="02020603050405020304" pitchFamily="18" charset="0"/>
            </a:endParaRPr>
          </a:p>
        </p:txBody>
      </p:sp>
      <p:sp>
        <p:nvSpPr>
          <p:cNvPr id="5" name="Rectangle: Rounded Corners 4">
            <a:extLst>
              <a:ext uri="{FF2B5EF4-FFF2-40B4-BE49-F238E27FC236}">
                <a16:creationId xmlns:a16="http://schemas.microsoft.com/office/drawing/2014/main" id="{9CDA1C63-CC6A-4E31-A67C-6B626981BC08}"/>
              </a:ext>
            </a:extLst>
          </p:cNvPr>
          <p:cNvSpPr/>
          <p:nvPr/>
        </p:nvSpPr>
        <p:spPr>
          <a:xfrm>
            <a:off x="407504" y="4512366"/>
            <a:ext cx="2991678" cy="54919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sp>
        <p:nvSpPr>
          <p:cNvPr id="14" name="TextBox 13">
            <a:extLst>
              <a:ext uri="{FF2B5EF4-FFF2-40B4-BE49-F238E27FC236}">
                <a16:creationId xmlns:a16="http://schemas.microsoft.com/office/drawing/2014/main" id="{E9FFA10E-3D16-4130-B98D-0BB051F69690}"/>
              </a:ext>
            </a:extLst>
          </p:cNvPr>
          <p:cNvSpPr txBox="1"/>
          <p:nvPr/>
        </p:nvSpPr>
        <p:spPr>
          <a:xfrm>
            <a:off x="407504" y="4501203"/>
            <a:ext cx="11565197" cy="923330"/>
          </a:xfrm>
          <a:prstGeom prst="rect">
            <a:avLst/>
          </a:prstGeom>
          <a:noFill/>
        </p:spPr>
        <p:txBody>
          <a:bodyPr wrap="square">
            <a:spAutoFit/>
          </a:bodyPr>
          <a:lstStyle/>
          <a:p>
            <a:pPr algn="just"/>
            <a:r>
              <a:rPr lang="en-US" sz="3200" b="1" dirty="0">
                <a:ln w="0"/>
                <a:latin typeface="Times New Roman" panose="02020603050405020304" pitchFamily="18" charset="0"/>
                <a:cs typeface="Times New Roman" panose="02020603050405020304" pitchFamily="18" charset="0"/>
              </a:rPr>
              <a:t>1) </a:t>
            </a:r>
            <a:r>
              <a:rPr lang="en-US" sz="2200" b="1" dirty="0">
                <a:ln w="0"/>
                <a:solidFill>
                  <a:srgbClr val="FF0000"/>
                </a:solidFill>
                <a:latin typeface="Times New Roman" panose="02020603050405020304" pitchFamily="18" charset="0"/>
                <a:cs typeface="Times New Roman" panose="02020603050405020304" pitchFamily="18" charset="0"/>
              </a:rPr>
              <a:t>MISBEHAVIOUR     </a:t>
            </a:r>
            <a:r>
              <a:rPr lang="en-US" sz="2200" b="1" dirty="0">
                <a:ln w="0"/>
                <a:latin typeface="Times New Roman" panose="02020603050405020304" pitchFamily="18" charset="0"/>
                <a:cs typeface="Times New Roman" panose="02020603050405020304" pitchFamily="18" charset="0"/>
              </a:rPr>
              <a:t>- GROUND OF REMOVAL OF CHAIRMAN OR OTHER </a:t>
            </a:r>
          </a:p>
          <a:p>
            <a:pPr algn="just"/>
            <a:r>
              <a:rPr lang="en-US" sz="2200" b="1" dirty="0">
                <a:ln w="0"/>
                <a:latin typeface="Times New Roman" panose="02020603050405020304" pitchFamily="18" charset="0"/>
                <a:cs typeface="Times New Roman" panose="02020603050405020304" pitchFamily="18" charset="0"/>
              </a:rPr>
              <a:t>                                              MEMBER OF PUBLIC SERVICE COMMISSION</a:t>
            </a:r>
            <a:endParaRPr lang="en-IN" sz="2200" dirty="0"/>
          </a:p>
        </p:txBody>
      </p:sp>
      <p:sp>
        <p:nvSpPr>
          <p:cNvPr id="15" name="TextBox 14">
            <a:extLst>
              <a:ext uri="{FF2B5EF4-FFF2-40B4-BE49-F238E27FC236}">
                <a16:creationId xmlns:a16="http://schemas.microsoft.com/office/drawing/2014/main" id="{B7A3C126-C64C-415A-9F87-7EBBB2419DB0}"/>
              </a:ext>
            </a:extLst>
          </p:cNvPr>
          <p:cNvSpPr txBox="1"/>
          <p:nvPr/>
        </p:nvSpPr>
        <p:spPr>
          <a:xfrm>
            <a:off x="253448" y="2705077"/>
            <a:ext cx="11643691" cy="584775"/>
          </a:xfrm>
          <a:prstGeom prst="rect">
            <a:avLst/>
          </a:prstGeom>
          <a:noFill/>
        </p:spPr>
        <p:txBody>
          <a:bodyPr wrap="square">
            <a:spAutoFit/>
          </a:bodyPr>
          <a:lstStyle/>
          <a:p>
            <a:r>
              <a:rPr lang="en-US" sz="3200" b="1" dirty="0">
                <a:ln w="0"/>
                <a:solidFill>
                  <a:schemeClr val="tx1">
                    <a:lumMod val="95000"/>
                    <a:lumOff val="5000"/>
                  </a:schemeClr>
                </a:solidFill>
                <a:latin typeface="Times New Roman" panose="02020603050405020304" pitchFamily="18" charset="0"/>
                <a:cs typeface="Times New Roman" panose="02020603050405020304" pitchFamily="18" charset="0"/>
              </a:rPr>
              <a:t>3) </a:t>
            </a:r>
            <a:r>
              <a:rPr lang="en-US" sz="2200" b="1" dirty="0">
                <a:ln w="0"/>
                <a:solidFill>
                  <a:srgbClr val="FF0000"/>
                </a:solidFill>
                <a:latin typeface="Times New Roman" panose="02020603050405020304" pitchFamily="18" charset="0"/>
                <a:cs typeface="Times New Roman" panose="02020603050405020304" pitchFamily="18" charset="0"/>
              </a:rPr>
              <a:t>INELIGIBLE FOR REAPPOINTMENT        </a:t>
            </a:r>
            <a:endParaRPr lang="en-IN" sz="2200" dirty="0">
              <a:solidFill>
                <a:srgbClr val="FF0000"/>
              </a:solidFill>
            </a:endParaRPr>
          </a:p>
        </p:txBody>
      </p:sp>
      <p:sp>
        <p:nvSpPr>
          <p:cNvPr id="16" name="Rectangle: Rounded Corners 15">
            <a:extLst>
              <a:ext uri="{FF2B5EF4-FFF2-40B4-BE49-F238E27FC236}">
                <a16:creationId xmlns:a16="http://schemas.microsoft.com/office/drawing/2014/main" id="{7C953746-7CE5-4968-9AD6-E3C7E1316AE5}"/>
              </a:ext>
            </a:extLst>
          </p:cNvPr>
          <p:cNvSpPr/>
          <p:nvPr/>
        </p:nvSpPr>
        <p:spPr>
          <a:xfrm>
            <a:off x="324680" y="5723717"/>
            <a:ext cx="2587486" cy="54919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sp>
        <p:nvSpPr>
          <p:cNvPr id="17" name="TextBox 16">
            <a:extLst>
              <a:ext uri="{FF2B5EF4-FFF2-40B4-BE49-F238E27FC236}">
                <a16:creationId xmlns:a16="http://schemas.microsoft.com/office/drawing/2014/main" id="{F40FD55D-8AE3-457E-8D0A-D5CA8F94DE79}"/>
              </a:ext>
            </a:extLst>
          </p:cNvPr>
          <p:cNvSpPr txBox="1"/>
          <p:nvPr/>
        </p:nvSpPr>
        <p:spPr>
          <a:xfrm>
            <a:off x="385969" y="5658230"/>
            <a:ext cx="11643691" cy="923330"/>
          </a:xfrm>
          <a:prstGeom prst="rect">
            <a:avLst/>
          </a:prstGeom>
          <a:noFill/>
        </p:spPr>
        <p:txBody>
          <a:bodyPr wrap="square">
            <a:spAutoFit/>
          </a:bodyPr>
          <a:lstStyle/>
          <a:p>
            <a:r>
              <a:rPr lang="en-US" sz="3200" b="1" dirty="0">
                <a:ln w="0"/>
                <a:solidFill>
                  <a:schemeClr val="tx1">
                    <a:lumMod val="95000"/>
                    <a:lumOff val="5000"/>
                  </a:schemeClr>
                </a:solidFill>
                <a:latin typeface="Times New Roman" panose="02020603050405020304" pitchFamily="18" charset="0"/>
                <a:cs typeface="Times New Roman" panose="02020603050405020304" pitchFamily="18" charset="0"/>
              </a:rPr>
              <a:t>2) </a:t>
            </a:r>
            <a:r>
              <a:rPr lang="en-US" sz="2200" b="1" dirty="0">
                <a:ln w="0"/>
                <a:solidFill>
                  <a:srgbClr val="FF0000"/>
                </a:solidFill>
                <a:latin typeface="Times New Roman" panose="02020603050405020304" pitchFamily="18" charset="0"/>
                <a:cs typeface="Times New Roman" panose="02020603050405020304" pitchFamily="18" charset="0"/>
              </a:rPr>
              <a:t>SUSPENSION     </a:t>
            </a:r>
            <a:r>
              <a:rPr lang="en-US" sz="2200" b="1" dirty="0">
                <a:ln w="0"/>
                <a:latin typeface="Times New Roman" panose="02020603050405020304" pitchFamily="18" charset="0"/>
                <a:cs typeface="Times New Roman" panose="02020603050405020304" pitchFamily="18" charset="0"/>
              </a:rPr>
              <a:t>- RECEIPT/ REPORT FROM SUPREME COURT – ORDER FROM</a:t>
            </a:r>
          </a:p>
          <a:p>
            <a:r>
              <a:rPr lang="en-US" sz="2200" b="1" dirty="0">
                <a:ln w="0"/>
                <a:latin typeface="Times New Roman" panose="02020603050405020304" pitchFamily="18" charset="0"/>
                <a:cs typeface="Times New Roman" panose="02020603050405020304" pitchFamily="18" charset="0"/>
              </a:rPr>
              <a:t>                                                                                                                                  PRESIDENT.</a:t>
            </a:r>
            <a:r>
              <a:rPr lang="en-US" sz="2200" b="1" dirty="0">
                <a:ln w="0"/>
                <a:solidFill>
                  <a:srgbClr val="FF0000"/>
                </a:solidFill>
                <a:latin typeface="Times New Roman" panose="02020603050405020304" pitchFamily="18" charset="0"/>
                <a:cs typeface="Times New Roman" panose="02020603050405020304" pitchFamily="18" charset="0"/>
              </a:rPr>
              <a:t>    </a:t>
            </a:r>
            <a:endParaRPr lang="en-IN" sz="2200" dirty="0">
              <a:solidFill>
                <a:srgbClr val="FF0000"/>
              </a:solidFill>
            </a:endParaRPr>
          </a:p>
        </p:txBody>
      </p:sp>
      <p:sp>
        <p:nvSpPr>
          <p:cNvPr id="18" name="Rectangle 17">
            <a:extLst>
              <a:ext uri="{FF2B5EF4-FFF2-40B4-BE49-F238E27FC236}">
                <a16:creationId xmlns:a16="http://schemas.microsoft.com/office/drawing/2014/main" id="{09FA7781-3AFA-4324-832F-EBDC58C669A1}"/>
              </a:ext>
            </a:extLst>
          </p:cNvPr>
          <p:cNvSpPr/>
          <p:nvPr/>
        </p:nvSpPr>
        <p:spPr>
          <a:xfrm>
            <a:off x="290564" y="3079283"/>
            <a:ext cx="11610872" cy="923330"/>
          </a:xfrm>
          <a:prstGeom prst="rect">
            <a:avLst/>
          </a:prstGeom>
          <a:noFill/>
        </p:spPr>
        <p:txBody>
          <a:bodyPr wrap="none" lIns="91440" tIns="45720" rIns="91440" bIns="45720">
            <a:spAutoFit/>
          </a:bodyPr>
          <a:lstStyle/>
          <a:p>
            <a:pPr algn="ctr"/>
            <a:r>
              <a:rPr lang="en-US" sz="5400" dirty="0">
                <a:ln w="0"/>
                <a:effectLst>
                  <a:outerShdw blurRad="38100" dist="19050" dir="2700000" algn="tl" rotWithShape="0">
                    <a:schemeClr val="dk1">
                      <a:alpha val="40000"/>
                    </a:schemeClr>
                  </a:outerShdw>
                </a:effectLst>
              </a:rPr>
              <a:t>------------------------------------------------------</a:t>
            </a:r>
            <a:endParaRPr lang="en-US" sz="54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5206055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A0D5904B-8B66-4BE2-AA09-975AB7966158}"/>
              </a:ext>
            </a:extLst>
          </p:cNvPr>
          <p:cNvSpPr/>
          <p:nvPr/>
        </p:nvSpPr>
        <p:spPr>
          <a:xfrm>
            <a:off x="347869" y="337931"/>
            <a:ext cx="2464905" cy="57646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sp>
        <p:nvSpPr>
          <p:cNvPr id="3" name="Rectangle 2">
            <a:extLst>
              <a:ext uri="{FF2B5EF4-FFF2-40B4-BE49-F238E27FC236}">
                <a16:creationId xmlns:a16="http://schemas.microsoft.com/office/drawing/2014/main" id="{79060D04-9B83-4C1D-822B-3B668C08DE4D}"/>
              </a:ext>
            </a:extLst>
          </p:cNvPr>
          <p:cNvSpPr/>
          <p:nvPr/>
        </p:nvSpPr>
        <p:spPr>
          <a:xfrm>
            <a:off x="387628" y="329624"/>
            <a:ext cx="11695043" cy="2015936"/>
          </a:xfrm>
          <a:prstGeom prst="rect">
            <a:avLst/>
          </a:prstGeom>
          <a:noFill/>
        </p:spPr>
        <p:txBody>
          <a:bodyPr wrap="square" lIns="91440" tIns="45720" rIns="91440" bIns="45720">
            <a:spAutoFit/>
          </a:bodyPr>
          <a:lstStyle/>
          <a:p>
            <a:pPr algn="just"/>
            <a:r>
              <a:rPr lang="en-US" sz="3200"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3)</a:t>
            </a:r>
            <a:r>
              <a:rPr lang="en-US" sz="2700" dirty="0">
                <a:ln w="0"/>
                <a:solidFill>
                  <a:srgbClr val="FF00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REMOVAL     </a:t>
            </a:r>
            <a:r>
              <a:rPr lang="en-US" sz="2200"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NOTWITHSTANDING ANYTHING IN CLAUSE (1)  CHAIRMAN OR ANY</a:t>
            </a:r>
          </a:p>
          <a:p>
            <a:pPr algn="just"/>
            <a:r>
              <a:rPr lang="en-US" sz="2200"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MEMBER CAN BE REMOVED IF THE CASE :- </a:t>
            </a:r>
          </a:p>
          <a:p>
            <a:pPr algn="just"/>
            <a:r>
              <a:rPr lang="en-US" sz="2200"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en-US" sz="2200" dirty="0">
                <a:ln w="0"/>
                <a:solidFill>
                  <a:srgbClr val="0070C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en-US" sz="2200" dirty="0" err="1">
                <a:ln w="0"/>
                <a:solidFill>
                  <a:schemeClr val="accent2"/>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i</a:t>
            </a:r>
            <a:r>
              <a:rPr lang="en-US" sz="2200" dirty="0">
                <a:ln w="0"/>
                <a:solidFill>
                  <a:schemeClr val="accent2"/>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ADJUDGED AN INSOLVENT (BANKRUPT)  </a:t>
            </a:r>
          </a:p>
          <a:p>
            <a:pPr algn="just"/>
            <a:r>
              <a:rPr lang="en-US" sz="2200" dirty="0">
                <a:ln w="0"/>
                <a:solidFill>
                  <a:schemeClr val="accent2"/>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ii) DURING OFFICE TERM – ENGAGES IN OTHER PAID EMPLOYMENT</a:t>
            </a:r>
          </a:p>
          <a:p>
            <a:pPr algn="just"/>
            <a:r>
              <a:rPr lang="en-US" sz="2200" b="0" cap="none" spc="0" dirty="0">
                <a:ln w="0"/>
                <a:solidFill>
                  <a:schemeClr val="accent2"/>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iii) UNFIT / INFIRMITY OF MIND OR BODY.</a:t>
            </a:r>
            <a:endParaRPr lang="en-US" sz="2700" b="0" cap="none" spc="0" dirty="0">
              <a:ln w="0"/>
              <a:solidFill>
                <a:schemeClr val="accent2"/>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p:txBody>
      </p:sp>
      <p:sp>
        <p:nvSpPr>
          <p:cNvPr id="4" name="Rectangle 3">
            <a:extLst>
              <a:ext uri="{FF2B5EF4-FFF2-40B4-BE49-F238E27FC236}">
                <a16:creationId xmlns:a16="http://schemas.microsoft.com/office/drawing/2014/main" id="{2ADBAB7B-F970-4317-9408-F9D8DBF10A0D}"/>
              </a:ext>
            </a:extLst>
          </p:cNvPr>
          <p:cNvSpPr/>
          <p:nvPr/>
        </p:nvSpPr>
        <p:spPr>
          <a:xfrm>
            <a:off x="280730" y="2353867"/>
            <a:ext cx="11630540" cy="1677382"/>
          </a:xfrm>
          <a:prstGeom prst="rect">
            <a:avLst/>
          </a:prstGeom>
          <a:noFill/>
        </p:spPr>
        <p:txBody>
          <a:bodyPr wrap="square" lIns="91440" tIns="45720" rIns="91440" bIns="45720">
            <a:spAutoFit/>
          </a:bodyPr>
          <a:lstStyle/>
          <a:p>
            <a:pPr algn="just"/>
            <a:r>
              <a:rPr lang="en-US" sz="2700" b="1" u="sng" dirty="0">
                <a:ln w="0"/>
                <a:solidFill>
                  <a:srgbClr val="0070C0"/>
                </a:solidFill>
                <a:latin typeface="Times New Roman" panose="02020603050405020304" pitchFamily="18" charset="0"/>
                <a:cs typeface="Times New Roman" panose="02020603050405020304" pitchFamily="18" charset="0"/>
              </a:rPr>
              <a:t>ARTICLE 318 : POWERS TO MAKE REGULATIONS TO CONDITIONS OF SERVICE OF MEMBERS AND STAFF OF COMMISSION.</a:t>
            </a:r>
          </a:p>
          <a:p>
            <a:pPr algn="just"/>
            <a:endParaRPr lang="en-US" sz="2700" b="1" u="sng" cap="none" spc="0" dirty="0">
              <a:ln w="0"/>
              <a:solidFill>
                <a:srgbClr val="0070C0"/>
              </a:solidFill>
              <a:latin typeface="Times New Roman" panose="02020603050405020304" pitchFamily="18" charset="0"/>
              <a:cs typeface="Times New Roman" panose="02020603050405020304" pitchFamily="18" charset="0"/>
            </a:endParaRPr>
          </a:p>
          <a:p>
            <a:pPr algn="just"/>
            <a:r>
              <a:rPr lang="en-US" sz="2000" cap="none" spc="0" dirty="0">
                <a:ln w="0"/>
                <a:solidFill>
                  <a:schemeClr val="tx1"/>
                </a:solidFill>
                <a:latin typeface="Times New Roman" panose="02020603050405020304" pitchFamily="18" charset="0"/>
                <a:cs typeface="Times New Roman" panose="02020603050405020304" pitchFamily="18" charset="0"/>
              </a:rPr>
              <a:t>                                                                                              </a:t>
            </a:r>
            <a:r>
              <a:rPr lang="en-US" sz="2200" cap="none" spc="0" dirty="0">
                <a:ln w="0"/>
                <a:solidFill>
                  <a:schemeClr val="tx1"/>
                </a:solidFill>
                <a:latin typeface="Times New Roman" panose="02020603050405020304" pitchFamily="18" charset="0"/>
                <a:cs typeface="Times New Roman" panose="02020603050405020304" pitchFamily="18" charset="0"/>
              </a:rPr>
              <a:t> </a:t>
            </a:r>
          </a:p>
        </p:txBody>
      </p:sp>
      <p:sp>
        <p:nvSpPr>
          <p:cNvPr id="5" name="Rectangle: Rounded Corners 4">
            <a:extLst>
              <a:ext uri="{FF2B5EF4-FFF2-40B4-BE49-F238E27FC236}">
                <a16:creationId xmlns:a16="http://schemas.microsoft.com/office/drawing/2014/main" id="{4A081F8D-834E-4F1C-BCE8-E5E9D96D095A}"/>
              </a:ext>
            </a:extLst>
          </p:cNvPr>
          <p:cNvSpPr/>
          <p:nvPr/>
        </p:nvSpPr>
        <p:spPr>
          <a:xfrm>
            <a:off x="695740" y="3307241"/>
            <a:ext cx="3031434" cy="55908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sp>
        <p:nvSpPr>
          <p:cNvPr id="6" name="Rectangle 5">
            <a:extLst>
              <a:ext uri="{FF2B5EF4-FFF2-40B4-BE49-F238E27FC236}">
                <a16:creationId xmlns:a16="http://schemas.microsoft.com/office/drawing/2014/main" id="{16D25F22-3B85-448E-8AD7-3199BFB40765}"/>
              </a:ext>
            </a:extLst>
          </p:cNvPr>
          <p:cNvSpPr/>
          <p:nvPr/>
        </p:nvSpPr>
        <p:spPr>
          <a:xfrm>
            <a:off x="695740" y="3299793"/>
            <a:ext cx="11108632" cy="1600438"/>
          </a:xfrm>
          <a:prstGeom prst="rect">
            <a:avLst/>
          </a:prstGeom>
          <a:noFill/>
        </p:spPr>
        <p:txBody>
          <a:bodyPr wrap="square" lIns="91440" tIns="45720" rIns="91440" bIns="45720">
            <a:spAutoFit/>
          </a:bodyPr>
          <a:lstStyle/>
          <a:p>
            <a:pPr algn="just"/>
            <a:r>
              <a:rPr lang="en-US" sz="3200"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a) </a:t>
            </a:r>
            <a:r>
              <a:rPr lang="en-US" sz="2700" dirty="0">
                <a:ln w="0"/>
                <a:solidFill>
                  <a:srgbClr val="FF00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REGULATIONS   </a:t>
            </a:r>
            <a:r>
              <a:rPr lang="en-US" sz="2700"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en-US" sz="2200"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TO DETERMINE NUMBER OF MEMBERS AND CONDITIONS                                        </a:t>
            </a:r>
          </a:p>
          <a:p>
            <a:pPr algn="just"/>
            <a:r>
              <a:rPr lang="en-US" sz="2200"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OF THE SERVICE IN COMMISSION.</a:t>
            </a:r>
          </a:p>
          <a:p>
            <a:pPr algn="just"/>
            <a:endParaRPr lang="en-US" sz="2200"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a:p>
            <a:pPr algn="just"/>
            <a:endParaRPr lang="en-US" sz="2200"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p:txBody>
      </p:sp>
      <p:sp>
        <p:nvSpPr>
          <p:cNvPr id="8" name="Rectangle: Rounded Corners 7">
            <a:extLst>
              <a:ext uri="{FF2B5EF4-FFF2-40B4-BE49-F238E27FC236}">
                <a16:creationId xmlns:a16="http://schemas.microsoft.com/office/drawing/2014/main" id="{9EE68FF7-FB5E-4042-95E5-C3334BB3F9CA}"/>
              </a:ext>
            </a:extLst>
          </p:cNvPr>
          <p:cNvSpPr/>
          <p:nvPr/>
        </p:nvSpPr>
        <p:spPr>
          <a:xfrm>
            <a:off x="4681330" y="2097157"/>
            <a:ext cx="45719" cy="4571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Rectangle: Rounded Corners 8">
            <a:extLst>
              <a:ext uri="{FF2B5EF4-FFF2-40B4-BE49-F238E27FC236}">
                <a16:creationId xmlns:a16="http://schemas.microsoft.com/office/drawing/2014/main" id="{DCF113E2-524F-4B30-B7CF-B4EB582EFB56}"/>
              </a:ext>
            </a:extLst>
          </p:cNvPr>
          <p:cNvSpPr/>
          <p:nvPr/>
        </p:nvSpPr>
        <p:spPr>
          <a:xfrm>
            <a:off x="695740" y="4261786"/>
            <a:ext cx="3031434" cy="54665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sp>
        <p:nvSpPr>
          <p:cNvPr id="10" name="Rectangle 9">
            <a:extLst>
              <a:ext uri="{FF2B5EF4-FFF2-40B4-BE49-F238E27FC236}">
                <a16:creationId xmlns:a16="http://schemas.microsoft.com/office/drawing/2014/main" id="{C7A1677A-93DB-4C0A-8C97-AA5C5FC5A8F6}"/>
              </a:ext>
            </a:extLst>
          </p:cNvPr>
          <p:cNvSpPr/>
          <p:nvPr/>
        </p:nvSpPr>
        <p:spPr>
          <a:xfrm>
            <a:off x="781140" y="4223663"/>
            <a:ext cx="10698559" cy="923330"/>
          </a:xfrm>
          <a:prstGeom prst="rect">
            <a:avLst/>
          </a:prstGeom>
          <a:noFill/>
        </p:spPr>
        <p:txBody>
          <a:bodyPr wrap="square" lIns="91440" tIns="45720" rIns="91440" bIns="45720">
            <a:spAutoFit/>
          </a:bodyPr>
          <a:lstStyle/>
          <a:p>
            <a:pPr algn="just"/>
            <a:r>
              <a:rPr lang="en-US" sz="3200"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b)</a:t>
            </a:r>
            <a:r>
              <a:rPr lang="en-US" sz="2700"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en-US" sz="2700" dirty="0">
                <a:ln w="0"/>
                <a:solidFill>
                  <a:srgbClr val="FF00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PROVISIONS      </a:t>
            </a:r>
            <a:r>
              <a:rPr lang="en-US" sz="2700"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a:t>
            </a:r>
            <a:r>
              <a:rPr lang="en-US" sz="2200"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WITH RESPECT TO MEMBERS AND THE CONDITIONS OF </a:t>
            </a:r>
          </a:p>
          <a:p>
            <a:pPr algn="just"/>
            <a:r>
              <a:rPr lang="en-US" sz="2200"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SERVICE IN THE COMMISSION.</a:t>
            </a:r>
            <a:endParaRPr lang="en-US" sz="2700"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349572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FAABBEA-9F74-40A0-8CE8-599C7FCE2786}"/>
              </a:ext>
            </a:extLst>
          </p:cNvPr>
          <p:cNvSpPr/>
          <p:nvPr/>
        </p:nvSpPr>
        <p:spPr>
          <a:xfrm>
            <a:off x="161460" y="236832"/>
            <a:ext cx="11630540" cy="3908762"/>
          </a:xfrm>
          <a:prstGeom prst="rect">
            <a:avLst/>
          </a:prstGeom>
          <a:noFill/>
        </p:spPr>
        <p:txBody>
          <a:bodyPr wrap="square" lIns="91440" tIns="45720" rIns="91440" bIns="45720">
            <a:spAutoFit/>
          </a:bodyPr>
          <a:lstStyle/>
          <a:p>
            <a:pPr algn="just"/>
            <a:r>
              <a:rPr lang="en-US" sz="2700" b="1" u="sng" dirty="0">
                <a:ln w="0"/>
                <a:solidFill>
                  <a:srgbClr val="0070C0"/>
                </a:solidFill>
                <a:latin typeface="Times New Roman" panose="02020603050405020304" pitchFamily="18" charset="0"/>
                <a:cs typeface="Times New Roman" panose="02020603050405020304" pitchFamily="18" charset="0"/>
              </a:rPr>
              <a:t>ARTICLE 319 : PROHITIONS AS TO HOLDINGS OF OFFICES BY MEMBERS OF COMMISSION ON CEASING TO BE MEMBERS</a:t>
            </a:r>
          </a:p>
          <a:p>
            <a:pPr algn="just"/>
            <a:r>
              <a:rPr lang="en-US" sz="3200" b="1" dirty="0">
                <a:ln w="0"/>
                <a:solidFill>
                  <a:schemeClr val="tx1">
                    <a:lumMod val="95000"/>
                    <a:lumOff val="5000"/>
                  </a:schemeClr>
                </a:solidFill>
                <a:latin typeface="Times New Roman" panose="02020603050405020304" pitchFamily="18" charset="0"/>
                <a:cs typeface="Times New Roman" panose="02020603050405020304" pitchFamily="18" charset="0"/>
              </a:rPr>
              <a:t>a) </a:t>
            </a:r>
            <a:r>
              <a:rPr lang="en-US" sz="2700" dirty="0">
                <a:ln w="0"/>
                <a:solidFill>
                  <a:srgbClr val="FF0000"/>
                </a:solidFill>
                <a:latin typeface="Times New Roman" panose="02020603050405020304" pitchFamily="18" charset="0"/>
                <a:cs typeface="Times New Roman" panose="02020603050405020304" pitchFamily="18" charset="0"/>
              </a:rPr>
              <a:t>INELIGIBLE –</a:t>
            </a:r>
            <a:r>
              <a:rPr lang="en-US" sz="2200" dirty="0">
                <a:ln w="0"/>
                <a:solidFill>
                  <a:schemeClr val="tx1">
                    <a:lumMod val="95000"/>
                    <a:lumOff val="5000"/>
                  </a:schemeClr>
                </a:solidFill>
                <a:latin typeface="Times New Roman" panose="02020603050405020304" pitchFamily="18" charset="0"/>
                <a:cs typeface="Times New Roman" panose="02020603050405020304" pitchFamily="18" charset="0"/>
              </a:rPr>
              <a:t> FURTHER EMPLOYMENT IN GOVT. OF INDIA OR GOVT. OF STATE.</a:t>
            </a:r>
          </a:p>
          <a:p>
            <a:pPr algn="just"/>
            <a:r>
              <a:rPr lang="en-US" sz="3200" b="1" dirty="0">
                <a:ln w="0"/>
                <a:solidFill>
                  <a:schemeClr val="tx1">
                    <a:lumMod val="95000"/>
                    <a:lumOff val="5000"/>
                  </a:schemeClr>
                </a:solidFill>
                <a:latin typeface="Times New Roman" panose="02020603050405020304" pitchFamily="18" charset="0"/>
                <a:cs typeface="Times New Roman" panose="02020603050405020304" pitchFamily="18" charset="0"/>
              </a:rPr>
              <a:t>b) </a:t>
            </a:r>
            <a:r>
              <a:rPr lang="en-US" sz="2700" dirty="0">
                <a:ln w="0"/>
                <a:solidFill>
                  <a:srgbClr val="FF0000"/>
                </a:solidFill>
                <a:latin typeface="Times New Roman" panose="02020603050405020304" pitchFamily="18" charset="0"/>
                <a:cs typeface="Times New Roman" panose="02020603050405020304" pitchFamily="18" charset="0"/>
              </a:rPr>
              <a:t>CHAIRMAN OF SPSC </a:t>
            </a:r>
            <a:r>
              <a:rPr lang="en-US" sz="2200" dirty="0">
                <a:ln w="0"/>
                <a:latin typeface="Times New Roman" panose="02020603050405020304" pitchFamily="18" charset="0"/>
                <a:cs typeface="Times New Roman" panose="02020603050405020304" pitchFamily="18" charset="0"/>
              </a:rPr>
              <a:t>– ELIGIBLE – AS CHAIRMAN OR MEMBER FOR UPSC AND CHAIRMAN OF ANY OTHER SPSC. </a:t>
            </a:r>
          </a:p>
          <a:p>
            <a:pPr algn="just"/>
            <a:r>
              <a:rPr lang="en-US" sz="3200" b="1" dirty="0">
                <a:ln w="0"/>
                <a:latin typeface="Times New Roman" panose="02020603050405020304" pitchFamily="18" charset="0"/>
                <a:cs typeface="Times New Roman" panose="02020603050405020304" pitchFamily="18" charset="0"/>
              </a:rPr>
              <a:t>c) </a:t>
            </a:r>
            <a:r>
              <a:rPr lang="en-US" sz="2700" dirty="0">
                <a:ln w="0"/>
                <a:solidFill>
                  <a:srgbClr val="FF0000"/>
                </a:solidFill>
                <a:latin typeface="Times New Roman" panose="02020603050405020304" pitchFamily="18" charset="0"/>
                <a:cs typeface="Times New Roman" panose="02020603050405020304" pitchFamily="18" charset="0"/>
              </a:rPr>
              <a:t>MEMBER OTHER THAN CHAIRMAN </a:t>
            </a:r>
            <a:r>
              <a:rPr lang="en-US" sz="2200" dirty="0">
                <a:ln w="0"/>
                <a:latin typeface="Times New Roman" panose="02020603050405020304" pitchFamily="18" charset="0"/>
                <a:cs typeface="Times New Roman" panose="02020603050405020304" pitchFamily="18" charset="0"/>
              </a:rPr>
              <a:t>– UPSC – ELIGIBLE – AS CHAIRMAN OF UPSC OR SPSC. </a:t>
            </a:r>
          </a:p>
          <a:p>
            <a:pPr algn="just"/>
            <a:r>
              <a:rPr lang="en-US" sz="3200" b="1" dirty="0">
                <a:ln w="0"/>
                <a:latin typeface="Times New Roman" panose="02020603050405020304" pitchFamily="18" charset="0"/>
                <a:cs typeface="Times New Roman" panose="02020603050405020304" pitchFamily="18" charset="0"/>
              </a:rPr>
              <a:t>d) </a:t>
            </a:r>
            <a:r>
              <a:rPr lang="en-US" sz="2700" dirty="0">
                <a:ln w="0"/>
                <a:solidFill>
                  <a:srgbClr val="FF0000"/>
                </a:solidFill>
                <a:latin typeface="Times New Roman" panose="02020603050405020304" pitchFamily="18" charset="0"/>
                <a:cs typeface="Times New Roman" panose="02020603050405020304" pitchFamily="18" charset="0"/>
              </a:rPr>
              <a:t>MEMBER OTHER THAN CHAIRMAN </a:t>
            </a:r>
            <a:r>
              <a:rPr lang="en-US" sz="2200" dirty="0">
                <a:ln w="0"/>
                <a:latin typeface="Times New Roman" panose="02020603050405020304" pitchFamily="18" charset="0"/>
                <a:cs typeface="Times New Roman" panose="02020603050405020304" pitchFamily="18" charset="0"/>
              </a:rPr>
              <a:t>– SPSC – ELIGIBLE – AS CHAIRMAN OR ANY MEMBER OF UPSC OR CHAIRMAN OR ANY MEMBER OF SPSC.</a:t>
            </a:r>
            <a:endParaRPr lang="en-US" sz="2200" b="1" dirty="0">
              <a:ln w="0"/>
              <a:latin typeface="Times New Roman" panose="02020603050405020304" pitchFamily="18" charset="0"/>
              <a:cs typeface="Times New Roman" panose="02020603050405020304" pitchFamily="18" charset="0"/>
            </a:endParaRPr>
          </a:p>
        </p:txBody>
      </p:sp>
      <p:pic>
        <p:nvPicPr>
          <p:cNvPr id="1026" name="Picture 2" descr="Dr.KK Khandelwal IAS (@DrKKKhandelwal) | Twitter">
            <a:extLst>
              <a:ext uri="{FF2B5EF4-FFF2-40B4-BE49-F238E27FC236}">
                <a16:creationId xmlns:a16="http://schemas.microsoft.com/office/drawing/2014/main" id="{8D32564E-4E1E-4EE9-B0F7-257D7E07A5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7680" y="4253948"/>
            <a:ext cx="2611001" cy="236722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3A69B7C5-85E7-4BA5-8BC5-36D20D6F7EC8}"/>
              </a:ext>
            </a:extLst>
          </p:cNvPr>
          <p:cNvSpPr/>
          <p:nvPr/>
        </p:nvSpPr>
        <p:spPr>
          <a:xfrm>
            <a:off x="6003634" y="2967335"/>
            <a:ext cx="184730" cy="923330"/>
          </a:xfrm>
          <a:prstGeom prst="rect">
            <a:avLst/>
          </a:prstGeom>
          <a:noFill/>
        </p:spPr>
        <p:txBody>
          <a:bodyPr wrap="none" lIns="91440" tIns="45720" rIns="91440" bIns="45720">
            <a:spAutoFit/>
          </a:bodyPr>
          <a:lstStyle/>
          <a:p>
            <a:pPr algn="ctr"/>
            <a:endParaRPr lang="en-US" sz="5400" b="0" cap="none" spc="0" dirty="0">
              <a:ln w="0"/>
              <a:solidFill>
                <a:schemeClr val="tx1"/>
              </a:solidFill>
              <a:effectLst>
                <a:outerShdw blurRad="38100" dist="19050" dir="2700000" algn="tl" rotWithShape="0">
                  <a:schemeClr val="dk1">
                    <a:alpha val="40000"/>
                  </a:schemeClr>
                </a:outerShdw>
              </a:effectLst>
            </a:endParaRPr>
          </a:p>
        </p:txBody>
      </p:sp>
      <p:sp>
        <p:nvSpPr>
          <p:cNvPr id="8" name="TextBox 7">
            <a:extLst>
              <a:ext uri="{FF2B5EF4-FFF2-40B4-BE49-F238E27FC236}">
                <a16:creationId xmlns:a16="http://schemas.microsoft.com/office/drawing/2014/main" id="{E58B64C8-2833-448F-9465-BE58B540796C}"/>
              </a:ext>
            </a:extLst>
          </p:cNvPr>
          <p:cNvSpPr txBox="1"/>
          <p:nvPr/>
        </p:nvSpPr>
        <p:spPr>
          <a:xfrm>
            <a:off x="4597676" y="4577392"/>
            <a:ext cx="6772690" cy="1938992"/>
          </a:xfrm>
          <a:prstGeom prst="rect">
            <a:avLst/>
          </a:prstGeom>
          <a:noFill/>
        </p:spPr>
        <p:txBody>
          <a:bodyPr wrap="square">
            <a:spAutoFit/>
          </a:bodyPr>
          <a:lstStyle/>
          <a:p>
            <a:pPr algn="ctr"/>
            <a:r>
              <a:rPr lang="en-US" sz="2400" b="1"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DR. KRISHNA KUMAR KHANDELWAL</a:t>
            </a:r>
          </a:p>
          <a:p>
            <a:pPr algn="ctr"/>
            <a:r>
              <a:rPr lang="en-US" sz="2400" dirty="0">
                <a:ln w="0"/>
                <a:effectLst>
                  <a:outerShdw blurRad="38100" dist="19050" dir="2700000" algn="tl" rotWithShape="0">
                    <a:schemeClr val="dk1">
                      <a:alpha val="40000"/>
                    </a:schemeClr>
                  </a:outerShdw>
                </a:effectLst>
              </a:rPr>
              <a:t>IAS RETD. </a:t>
            </a:r>
            <a:r>
              <a:rPr lang="en-IN" sz="2400" b="0" i="0" dirty="0">
                <a:effectLst/>
                <a:latin typeface="-apple-system"/>
              </a:rPr>
              <a:t>Deputy Collector –Faridabad </a:t>
            </a:r>
          </a:p>
          <a:p>
            <a:pPr algn="ctr"/>
            <a:r>
              <a:rPr lang="en-IN" sz="2400" cap="none" spc="0" dirty="0">
                <a:ln w="0"/>
                <a:solidFill>
                  <a:schemeClr val="tx1"/>
                </a:solidFill>
                <a:latin typeface="-apple-system"/>
              </a:rPr>
              <a:t>1</a:t>
            </a:r>
            <a:r>
              <a:rPr lang="en-IN" sz="2400" dirty="0">
                <a:ln w="0"/>
                <a:latin typeface="-apple-system"/>
              </a:rPr>
              <a:t>985 – 2018</a:t>
            </a:r>
          </a:p>
          <a:p>
            <a:pPr algn="ctr"/>
            <a:r>
              <a:rPr lang="en-IN" sz="2400" dirty="0">
                <a:ln w="0"/>
                <a:effectLst>
                  <a:outerShdw blurRad="38100" dist="19050" dir="2700000" algn="tl" rotWithShape="0">
                    <a:schemeClr val="dk1">
                      <a:alpha val="40000"/>
                    </a:schemeClr>
                  </a:outerShdw>
                </a:effectLst>
                <a:latin typeface="-apple-system"/>
              </a:rPr>
              <a:t>AT PRESENT – CHIEF NATIONAL COMMISSIONER  </a:t>
            </a:r>
          </a:p>
          <a:p>
            <a:pPr algn="ctr"/>
            <a:r>
              <a:rPr lang="en-IN" sz="2400" b="1" dirty="0">
                <a:ln w="0"/>
                <a:solidFill>
                  <a:srgbClr val="0070C0"/>
                </a:solidFill>
                <a:effectLst>
                  <a:outerShdw blurRad="38100" dist="19050" dir="2700000" algn="tl" rotWithShape="0">
                    <a:schemeClr val="dk1">
                      <a:alpha val="40000"/>
                    </a:schemeClr>
                  </a:outerShdw>
                </a:effectLst>
                <a:latin typeface="Arial Black" panose="020B0A04020102020204" pitchFamily="34" charset="0"/>
              </a:rPr>
              <a:t>BHARAT SCOUTS AND GUIDES, INDIA</a:t>
            </a:r>
            <a:endParaRPr lang="en-US" sz="2400" b="1" cap="none" spc="0" dirty="0">
              <a:ln w="0"/>
              <a:solidFill>
                <a:srgbClr val="0070C0"/>
              </a:solidFill>
              <a:effectLst>
                <a:outerShdw blurRad="38100" dist="19050" dir="2700000" algn="tl" rotWithShape="0">
                  <a:schemeClr val="dk1">
                    <a:alpha val="40000"/>
                  </a:schemeClr>
                </a:outerShdw>
              </a:effectLst>
              <a:latin typeface="Arial Black" panose="020B0A04020102020204" pitchFamily="34" charset="0"/>
            </a:endParaRPr>
          </a:p>
        </p:txBody>
      </p:sp>
    </p:spTree>
    <p:extLst>
      <p:ext uri="{BB962C8B-B14F-4D97-AF65-F5344CB8AC3E}">
        <p14:creationId xmlns:p14="http://schemas.microsoft.com/office/powerpoint/2010/main" val="13584486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1B3C536-AF3A-4A86-B74E-82D4EE52D4FC}"/>
              </a:ext>
            </a:extLst>
          </p:cNvPr>
          <p:cNvSpPr/>
          <p:nvPr/>
        </p:nvSpPr>
        <p:spPr>
          <a:xfrm>
            <a:off x="161460" y="236832"/>
            <a:ext cx="11630540" cy="3216265"/>
          </a:xfrm>
          <a:prstGeom prst="rect">
            <a:avLst/>
          </a:prstGeom>
          <a:noFill/>
        </p:spPr>
        <p:txBody>
          <a:bodyPr wrap="square" lIns="91440" tIns="45720" rIns="91440" bIns="45720">
            <a:spAutoFit/>
          </a:bodyPr>
          <a:lstStyle/>
          <a:p>
            <a:pPr algn="just"/>
            <a:r>
              <a:rPr lang="en-US" sz="2700" b="1" u="sng" dirty="0">
                <a:ln w="0"/>
                <a:solidFill>
                  <a:srgbClr val="0070C0"/>
                </a:solidFill>
                <a:latin typeface="Times New Roman" panose="02020603050405020304" pitchFamily="18" charset="0"/>
                <a:cs typeface="Times New Roman" panose="02020603050405020304" pitchFamily="18" charset="0"/>
              </a:rPr>
              <a:t>ARTICLE 320 : FUNCTIONS OF PUBLIC SERVICE COMMISSION</a:t>
            </a:r>
          </a:p>
          <a:p>
            <a:pPr algn="just"/>
            <a:endParaRPr lang="en-US" sz="2200" dirty="0">
              <a:ln w="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en-US" sz="2200" dirty="0">
                <a:ln w="0"/>
                <a:latin typeface="Times New Roman" panose="02020603050405020304" pitchFamily="18" charset="0"/>
                <a:cs typeface="Times New Roman" panose="02020603050405020304" pitchFamily="18" charset="0"/>
              </a:rPr>
              <a:t>DUTY OF UPSC, SPSC, JSPSC - CONDUCTING OF EXAMINATIONS FOR THE APPOINTMENTS TO SERVICES OF UNION AND STATES.</a:t>
            </a:r>
          </a:p>
          <a:p>
            <a:pPr marL="342900" indent="-342900" algn="just">
              <a:buFont typeface="Arial" panose="020B0604020202020204" pitchFamily="34" charset="0"/>
              <a:buChar char="•"/>
            </a:pPr>
            <a:r>
              <a:rPr lang="en-US" sz="2200" dirty="0">
                <a:ln w="0"/>
                <a:latin typeface="Times New Roman" panose="02020603050405020304" pitchFamily="18" charset="0"/>
                <a:cs typeface="Times New Roman" panose="02020603050405020304" pitchFamily="18" charset="0"/>
              </a:rPr>
              <a:t>JSPSC – REQUEST TO ASSIST – FRAMING AND OPERATING SCHEMES – SPECIAL QUALIFICATIONS OF CANDIDATES.</a:t>
            </a:r>
          </a:p>
          <a:p>
            <a:pPr marL="342900" indent="-342900" algn="just">
              <a:buFont typeface="Arial" panose="020B0604020202020204" pitchFamily="34" charset="0"/>
              <a:buChar char="•"/>
            </a:pPr>
            <a:r>
              <a:rPr lang="en-US" sz="2200" dirty="0">
                <a:ln w="0"/>
                <a:latin typeface="Times New Roman" panose="02020603050405020304" pitchFamily="18" charset="0"/>
                <a:cs typeface="Times New Roman" panose="02020603050405020304" pitchFamily="18" charset="0"/>
              </a:rPr>
              <a:t> DUTY OF UPSC – ADVICES PRESIDENT – METHODS OF RECRUITMENT.</a:t>
            </a:r>
          </a:p>
          <a:p>
            <a:pPr marL="342900" indent="-342900" algn="just">
              <a:buFont typeface="Arial" panose="020B0604020202020204" pitchFamily="34" charset="0"/>
              <a:buChar char="•"/>
            </a:pPr>
            <a:r>
              <a:rPr lang="en-US" sz="2200" dirty="0">
                <a:ln w="0"/>
                <a:latin typeface="Times New Roman" panose="02020603050405020304" pitchFamily="18" charset="0"/>
                <a:cs typeface="Times New Roman" panose="02020603050405020304" pitchFamily="18" charset="0"/>
              </a:rPr>
              <a:t>PRINCIPLES – APPOINTMENTS , PROMOTIONS AND TRANSFERS.</a:t>
            </a:r>
          </a:p>
          <a:p>
            <a:pPr marL="342900" indent="-342900" algn="just">
              <a:buFont typeface="Arial" panose="020B0604020202020204" pitchFamily="34" charset="0"/>
              <a:buChar char="•"/>
            </a:pPr>
            <a:r>
              <a:rPr lang="en-US" sz="2200" dirty="0">
                <a:ln w="0"/>
                <a:latin typeface="Times New Roman" panose="02020603050405020304" pitchFamily="18" charset="0"/>
                <a:cs typeface="Times New Roman" panose="02020603050405020304" pitchFamily="18" charset="0"/>
              </a:rPr>
              <a:t>DISCIPLINARY MATTERS – PERSON - UNDER GOVT. OF INDIA OR GOVR. OF STATE. </a:t>
            </a:r>
          </a:p>
        </p:txBody>
      </p:sp>
      <p:sp>
        <p:nvSpPr>
          <p:cNvPr id="3" name="Rectangle 2">
            <a:extLst>
              <a:ext uri="{FF2B5EF4-FFF2-40B4-BE49-F238E27FC236}">
                <a16:creationId xmlns:a16="http://schemas.microsoft.com/office/drawing/2014/main" id="{CBCDBAF6-5DEB-4846-936A-9568F9AD0D99}"/>
              </a:ext>
            </a:extLst>
          </p:cNvPr>
          <p:cNvSpPr/>
          <p:nvPr/>
        </p:nvSpPr>
        <p:spPr>
          <a:xfrm>
            <a:off x="313860" y="3490238"/>
            <a:ext cx="11630540" cy="1523494"/>
          </a:xfrm>
          <a:prstGeom prst="rect">
            <a:avLst/>
          </a:prstGeom>
          <a:noFill/>
        </p:spPr>
        <p:txBody>
          <a:bodyPr wrap="square" lIns="91440" tIns="45720" rIns="91440" bIns="45720">
            <a:spAutoFit/>
          </a:bodyPr>
          <a:lstStyle/>
          <a:p>
            <a:pPr algn="just"/>
            <a:r>
              <a:rPr lang="en-US" sz="2700" b="1" u="sng" dirty="0">
                <a:ln w="0"/>
                <a:solidFill>
                  <a:srgbClr val="0070C0"/>
                </a:solidFill>
                <a:latin typeface="Times New Roman" panose="02020603050405020304" pitchFamily="18" charset="0"/>
                <a:cs typeface="Times New Roman" panose="02020603050405020304" pitchFamily="18" charset="0"/>
              </a:rPr>
              <a:t>ARTICLE 321 : ADDITIONAL FUNCTIONS</a:t>
            </a:r>
          </a:p>
          <a:p>
            <a:pPr algn="just"/>
            <a:endParaRPr lang="en-US" sz="2200" dirty="0">
              <a:ln w="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en-US" sz="2200" dirty="0">
                <a:ln w="0"/>
                <a:latin typeface="Times New Roman" panose="02020603050405020304" pitchFamily="18" charset="0"/>
                <a:cs typeface="Times New Roman" panose="02020603050405020304" pitchFamily="18" charset="0"/>
              </a:rPr>
              <a:t>BY ACT OF PARLIAMENT – LEGISTURE – ADDITIONAL POWERS – EXCERCISED – WITH RESPECT TO SERVICES OF UNION , STATE, LOCAL AUTHORITY.</a:t>
            </a:r>
          </a:p>
        </p:txBody>
      </p:sp>
    </p:spTree>
    <p:extLst>
      <p:ext uri="{BB962C8B-B14F-4D97-AF65-F5344CB8AC3E}">
        <p14:creationId xmlns:p14="http://schemas.microsoft.com/office/powerpoint/2010/main" val="35063004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291D71E-5CA3-4546-9DA7-5D4048394F67}"/>
              </a:ext>
            </a:extLst>
          </p:cNvPr>
          <p:cNvSpPr/>
          <p:nvPr/>
        </p:nvSpPr>
        <p:spPr>
          <a:xfrm>
            <a:off x="280730" y="240142"/>
            <a:ext cx="11630540" cy="1862048"/>
          </a:xfrm>
          <a:prstGeom prst="rect">
            <a:avLst/>
          </a:prstGeom>
          <a:noFill/>
        </p:spPr>
        <p:txBody>
          <a:bodyPr wrap="square" lIns="91440" tIns="45720" rIns="91440" bIns="45720">
            <a:spAutoFit/>
          </a:bodyPr>
          <a:lstStyle/>
          <a:p>
            <a:pPr algn="just"/>
            <a:r>
              <a:rPr lang="en-US" sz="2700" b="1" u="sng" dirty="0">
                <a:ln w="0"/>
                <a:solidFill>
                  <a:srgbClr val="0070C0"/>
                </a:solidFill>
                <a:latin typeface="Times New Roman" panose="02020603050405020304" pitchFamily="18" charset="0"/>
                <a:cs typeface="Times New Roman" panose="02020603050405020304" pitchFamily="18" charset="0"/>
              </a:rPr>
              <a:t>ARTICLE 322 : EXPENSES OF PUBLIC SERVICE COMMISSION  </a:t>
            </a:r>
          </a:p>
          <a:p>
            <a:pPr algn="just"/>
            <a:endParaRPr lang="en-US" sz="2200" dirty="0">
              <a:ln w="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en-US" sz="2200" dirty="0">
                <a:ln w="0"/>
                <a:latin typeface="Times New Roman" panose="02020603050405020304" pitchFamily="18" charset="0"/>
                <a:cs typeface="Times New Roman" panose="02020603050405020304" pitchFamily="18" charset="0"/>
              </a:rPr>
              <a:t>EXPENSES OF UPSC OR SPSC – SALARIES, PENSIONS – PAYABLE TO MEMBERS OR STAFF OF COMMISSION – CHARGED – CONSOLIDATED FUND – GOVERNMENT OF  INDIA OR STATE. </a:t>
            </a:r>
          </a:p>
        </p:txBody>
      </p:sp>
      <p:sp>
        <p:nvSpPr>
          <p:cNvPr id="3" name="Rectangle 2">
            <a:extLst>
              <a:ext uri="{FF2B5EF4-FFF2-40B4-BE49-F238E27FC236}">
                <a16:creationId xmlns:a16="http://schemas.microsoft.com/office/drawing/2014/main" id="{1BC4C635-4DD9-4676-BF32-B7C6355016DE}"/>
              </a:ext>
            </a:extLst>
          </p:cNvPr>
          <p:cNvSpPr/>
          <p:nvPr/>
        </p:nvSpPr>
        <p:spPr>
          <a:xfrm>
            <a:off x="244289" y="2171645"/>
            <a:ext cx="11630540" cy="2354491"/>
          </a:xfrm>
          <a:prstGeom prst="rect">
            <a:avLst/>
          </a:prstGeom>
          <a:noFill/>
        </p:spPr>
        <p:txBody>
          <a:bodyPr wrap="square" lIns="91440" tIns="45720" rIns="91440" bIns="45720">
            <a:spAutoFit/>
          </a:bodyPr>
          <a:lstStyle/>
          <a:p>
            <a:pPr algn="just"/>
            <a:r>
              <a:rPr lang="en-US" sz="2700" b="1" u="sng" dirty="0">
                <a:ln w="0"/>
                <a:solidFill>
                  <a:srgbClr val="0070C0"/>
                </a:solidFill>
                <a:latin typeface="Times New Roman" panose="02020603050405020304" pitchFamily="18" charset="0"/>
                <a:cs typeface="Times New Roman" panose="02020603050405020304" pitchFamily="18" charset="0"/>
              </a:rPr>
              <a:t>ARTICLE 323 : REPORTS OF PUBLIC SERVICE COMMISSION</a:t>
            </a:r>
          </a:p>
          <a:p>
            <a:pPr algn="just"/>
            <a:endParaRPr lang="en-US" sz="2700" b="1" u="sng" dirty="0">
              <a:ln w="0"/>
              <a:solidFill>
                <a:srgbClr val="0070C0"/>
              </a:solidFill>
              <a:latin typeface="Times New Roman" panose="02020603050405020304" pitchFamily="18" charset="0"/>
              <a:cs typeface="Times New Roman" panose="02020603050405020304" pitchFamily="18" charset="0"/>
            </a:endParaRPr>
          </a:p>
          <a:p>
            <a:pPr algn="just"/>
            <a:r>
              <a:rPr lang="en-US" sz="2700" dirty="0">
                <a:ln w="0"/>
                <a:latin typeface="Times New Roman" panose="02020603050405020304" pitchFamily="18" charset="0"/>
                <a:cs typeface="Times New Roman" panose="02020603050405020304" pitchFamily="18" charset="0"/>
              </a:rPr>
              <a:t>*</a:t>
            </a:r>
            <a:r>
              <a:rPr lang="en-US" sz="2700" dirty="0">
                <a:ln w="0"/>
                <a:solidFill>
                  <a:srgbClr val="0070C0"/>
                </a:solidFill>
                <a:latin typeface="Times New Roman" panose="02020603050405020304" pitchFamily="18" charset="0"/>
                <a:cs typeface="Times New Roman" panose="02020603050405020304" pitchFamily="18" charset="0"/>
              </a:rPr>
              <a:t> </a:t>
            </a:r>
            <a:r>
              <a:rPr lang="en-US" sz="2200" dirty="0">
                <a:ln w="0"/>
                <a:latin typeface="Times New Roman" panose="02020603050405020304" pitchFamily="18" charset="0"/>
                <a:cs typeface="Times New Roman" panose="02020603050405020304" pitchFamily="18" charset="0"/>
              </a:rPr>
              <a:t>ANNUAL REPORT OF WORK DONE – COMMISSION – PRESIDENT – COPY – MEMORANDUM EXPLANATION – NO ACCEPTANCE OF UPSC ADVICE.</a:t>
            </a:r>
            <a:endParaRPr lang="en-US" sz="2700" b="1" u="sng" dirty="0">
              <a:ln w="0"/>
              <a:solidFill>
                <a:srgbClr val="0070C0"/>
              </a:solidFill>
              <a:latin typeface="Times New Roman" panose="02020603050405020304" pitchFamily="18" charset="0"/>
              <a:cs typeface="Times New Roman" panose="02020603050405020304" pitchFamily="18" charset="0"/>
            </a:endParaRPr>
          </a:p>
          <a:p>
            <a:pPr algn="just"/>
            <a:endParaRPr lang="en-US" sz="2200" dirty="0">
              <a:ln w="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endParaRPr lang="en-US" sz="2200" dirty="0">
              <a:ln w="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974733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1014</TotalTime>
  <Words>1851</Words>
  <Application>Microsoft Office PowerPoint</Application>
  <PresentationFormat>Widescreen</PresentationFormat>
  <Paragraphs>196</Paragraphs>
  <Slides>29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29</vt:i4>
      </vt:variant>
    </vt:vector>
  </HeadingPairs>
  <TitlesOfParts>
    <vt:vector size="37" baseType="lpstr">
      <vt:lpstr>-apple-system</vt:lpstr>
      <vt:lpstr>Arial</vt:lpstr>
      <vt:lpstr>Arial Black</vt:lpstr>
      <vt:lpstr>Calibri</vt:lpstr>
      <vt:lpstr>Calibri Light</vt:lpstr>
      <vt:lpstr>Times New Roman</vt:lpstr>
      <vt:lpstr>Wingdings</vt:lpstr>
      <vt:lpstr>Office Theme</vt:lpstr>
      <vt:lpstr>Constitution of India</vt:lpstr>
      <vt:lpstr>PowerPoint Presentation</vt:lpstr>
      <vt:lpstr>PowerPoint Presentation</vt:lpstr>
      <vt:lpstr>Major Parts of the Constitution</vt:lpstr>
      <vt:lpstr>The Fundamental Rights</vt:lpstr>
      <vt:lpstr>Directive Principles of State Policies</vt:lpstr>
      <vt:lpstr>Structure of Union Government</vt:lpstr>
      <vt:lpstr>PowerPoint Presentation</vt:lpstr>
      <vt:lpstr>PowerPoint Presentation</vt:lpstr>
      <vt:lpstr>The Parliament</vt:lpstr>
      <vt:lpstr>The Lok Sabha</vt:lpstr>
      <vt:lpstr>The Rajya Sabha</vt:lpstr>
      <vt:lpstr>PowerPoint Presentation</vt:lpstr>
      <vt:lpstr>Bills</vt:lpstr>
      <vt:lpstr>The Supreme Court of India</vt:lpstr>
      <vt:lpstr>The Supreme Court</vt:lpstr>
      <vt:lpstr>Other Important Officials</vt:lpstr>
      <vt:lpstr>The Attorney General of India </vt:lpstr>
      <vt:lpstr>Governor</vt:lpstr>
      <vt:lpstr>Chief Minister</vt:lpstr>
      <vt:lpstr>PUBLIC SERVICE COMMISSION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SAIVARDHAN K</dc:creator>
  <cp:lastModifiedBy>prasadkhushbu09@gmail.com</cp:lastModifiedBy>
  <cp:revision>65</cp:revision>
  <dcterms:created xsi:type="dcterms:W3CDTF">2021-06-05T12:57:15Z</dcterms:created>
  <dcterms:modified xsi:type="dcterms:W3CDTF">2026-02-06T05:57:07Z</dcterms:modified>
</cp:coreProperties>
</file>